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0" r:id="rId5"/>
    <p:sldMasterId id="2147483689" r:id="rId6"/>
    <p:sldMasterId id="2147483734" r:id="rId7"/>
    <p:sldMasterId id="2147483737" r:id="rId8"/>
    <p:sldMasterId id="2147483745" r:id="rId9"/>
  </p:sldMasterIdLst>
  <p:notesMasterIdLst>
    <p:notesMasterId r:id="rId44"/>
  </p:notesMasterIdLst>
  <p:handoutMasterIdLst>
    <p:handoutMasterId r:id="rId45"/>
  </p:handoutMasterIdLst>
  <p:sldIdLst>
    <p:sldId id="357" r:id="rId10"/>
    <p:sldId id="409" r:id="rId11"/>
    <p:sldId id="390" r:id="rId12"/>
    <p:sldId id="410" r:id="rId13"/>
    <p:sldId id="387" r:id="rId14"/>
    <p:sldId id="479" r:id="rId15"/>
    <p:sldId id="482" r:id="rId16"/>
    <p:sldId id="499" r:id="rId17"/>
    <p:sldId id="411" r:id="rId18"/>
    <p:sldId id="475" r:id="rId19"/>
    <p:sldId id="455" r:id="rId20"/>
    <p:sldId id="497" r:id="rId21"/>
    <p:sldId id="498" r:id="rId22"/>
    <p:sldId id="490" r:id="rId23"/>
    <p:sldId id="523" r:id="rId24"/>
    <p:sldId id="504" r:id="rId25"/>
    <p:sldId id="506" r:id="rId26"/>
    <p:sldId id="507" r:id="rId27"/>
    <p:sldId id="508" r:id="rId28"/>
    <p:sldId id="509" r:id="rId29"/>
    <p:sldId id="510" r:id="rId30"/>
    <p:sldId id="526" r:id="rId31"/>
    <p:sldId id="511" r:id="rId32"/>
    <p:sldId id="527" r:id="rId33"/>
    <p:sldId id="512" r:id="rId34"/>
    <p:sldId id="514" r:id="rId35"/>
    <p:sldId id="515" r:id="rId36"/>
    <p:sldId id="516" r:id="rId37"/>
    <p:sldId id="517" r:id="rId38"/>
    <p:sldId id="520" r:id="rId39"/>
    <p:sldId id="521" r:id="rId40"/>
    <p:sldId id="525" r:id="rId41"/>
    <p:sldId id="492" r:id="rId42"/>
    <p:sldId id="500" r:id="rId43"/>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4">
          <p15:clr>
            <a:srgbClr val="A4A3A4"/>
          </p15:clr>
        </p15:guide>
        <p15:guide id="2" pos="3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i Bowers" initials="KB" lastIdx="1" clrIdx="0"/>
  <p:cmAuthor id="1" name="JoEllen"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990000"/>
    <a:srgbClr val="006600"/>
    <a:srgbClr val="1F497D"/>
    <a:srgbClr val="366092"/>
    <a:srgbClr val="009999"/>
    <a:srgbClr val="E7E8EC"/>
    <a:srgbClr val="FF4501"/>
    <a:srgbClr val="FF6C0C"/>
    <a:srgbClr val="FF8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8" autoAdjust="0"/>
    <p:restoredTop sz="94658" autoAdjust="0"/>
  </p:normalViewPr>
  <p:slideViewPr>
    <p:cSldViewPr snapToGrid="0" showGuides="1">
      <p:cViewPr varScale="1">
        <p:scale>
          <a:sx n="133" d="100"/>
          <a:sy n="133" d="100"/>
        </p:scale>
        <p:origin x="792" y="200"/>
      </p:cViewPr>
      <p:guideLst>
        <p:guide orient="horz" pos="884"/>
        <p:guide pos="30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sz="quarter" idx="1"/>
          </p:nvPr>
        </p:nvSpPr>
        <p:spPr>
          <a:xfrm>
            <a:off x="5273003" y="0"/>
            <a:ext cx="4033943" cy="351155"/>
          </a:xfrm>
          <a:prstGeom prst="rect">
            <a:avLst/>
          </a:prstGeom>
        </p:spPr>
        <p:txBody>
          <a:bodyPr vert="horz" lIns="93315" tIns="46657" rIns="93315" bIns="46657" rtlCol="0"/>
          <a:lstStyle>
            <a:lvl1pPr algn="r">
              <a:defRPr sz="1200"/>
            </a:lvl1pPr>
          </a:lstStyle>
          <a:p>
            <a:fld id="{0D9BB980-C813-4758-949B-992B0548E7A7}" type="datetimeFigureOut">
              <a:rPr lang="en-US" smtClean="0"/>
              <a:pPr/>
              <a:t>12/14/22</a:t>
            </a:fld>
            <a:endParaRPr lang="en-US" dirty="0"/>
          </a:p>
        </p:txBody>
      </p:sp>
      <p:sp>
        <p:nvSpPr>
          <p:cNvPr id="4" name="Footer Placeholder 3"/>
          <p:cNvSpPr>
            <a:spLocks noGrp="1"/>
          </p:cNvSpPr>
          <p:nvPr>
            <p:ph type="ftr" sz="quarter" idx="2"/>
          </p:nvPr>
        </p:nvSpPr>
        <p:spPr>
          <a:xfrm>
            <a:off x="1" y="6670726"/>
            <a:ext cx="4033943" cy="351155"/>
          </a:xfrm>
          <a:prstGeom prst="rect">
            <a:avLst/>
          </a:prstGeom>
        </p:spPr>
        <p:txBody>
          <a:bodyPr vert="horz" lIns="93315" tIns="46657" rIns="93315" bIns="4665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15" tIns="46657" rIns="93315" bIns="46657" rtlCol="0" anchor="b"/>
          <a:lstStyle>
            <a:lvl1pPr algn="r">
              <a:defRPr sz="1200"/>
            </a:lvl1pPr>
          </a:lstStyle>
          <a:p>
            <a:fld id="{63C22DD2-4784-4B6D-9D2D-FD00AF212D45}" type="slidenum">
              <a:rPr lang="en-US" smtClean="0"/>
              <a:pPr/>
              <a:t>‹#›</a:t>
            </a:fld>
            <a:endParaRPr lang="en-US" dirty="0"/>
          </a:p>
        </p:txBody>
      </p:sp>
    </p:spTree>
    <p:extLst>
      <p:ext uri="{BB962C8B-B14F-4D97-AF65-F5344CB8AC3E}">
        <p14:creationId xmlns:p14="http://schemas.microsoft.com/office/powerpoint/2010/main" val="303668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5273003" y="0"/>
            <a:ext cx="4033943" cy="351155"/>
          </a:xfrm>
          <a:prstGeom prst="rect">
            <a:avLst/>
          </a:prstGeom>
        </p:spPr>
        <p:txBody>
          <a:bodyPr vert="horz" lIns="93315" tIns="46657" rIns="93315" bIns="46657" rtlCol="0"/>
          <a:lstStyle>
            <a:lvl1pPr algn="r">
              <a:defRPr sz="1200"/>
            </a:lvl1pPr>
          </a:lstStyle>
          <a:p>
            <a:fld id="{B5EECC26-B41A-48D2-99E5-40BAE8D5ED6E}" type="datetimeFigureOut">
              <a:rPr lang="en-US" smtClean="0"/>
              <a:pPr/>
              <a:t>12/14/22</a:t>
            </a:fld>
            <a:endParaRPr lang="en-US" dirty="0"/>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6"/>
            <a:ext cx="4033943" cy="351155"/>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3" y="6670726"/>
            <a:ext cx="4033943" cy="351155"/>
          </a:xfrm>
          <a:prstGeom prst="rect">
            <a:avLst/>
          </a:prstGeom>
        </p:spPr>
        <p:txBody>
          <a:bodyPr vert="horz" lIns="93315" tIns="46657" rIns="93315" bIns="46657" rtlCol="0" anchor="b"/>
          <a:lstStyle>
            <a:lvl1pPr algn="r">
              <a:defRPr sz="1200"/>
            </a:lvl1pPr>
          </a:lstStyle>
          <a:p>
            <a:fld id="{E0B69CC7-FCF6-4AF0-AA3A-05AD4578259D}" type="slidenum">
              <a:rPr lang="en-US" smtClean="0"/>
              <a:pPr/>
              <a:t>‹#›</a:t>
            </a:fld>
            <a:endParaRPr lang="en-US" dirty="0"/>
          </a:p>
        </p:txBody>
      </p:sp>
    </p:spTree>
    <p:extLst>
      <p:ext uri="{BB962C8B-B14F-4D97-AF65-F5344CB8AC3E}">
        <p14:creationId xmlns:p14="http://schemas.microsoft.com/office/powerpoint/2010/main" val="423728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pPr/>
              <a:t>1</a:t>
            </a:fld>
            <a:endParaRPr lang="en-US" dirty="0"/>
          </a:p>
        </p:txBody>
      </p:sp>
    </p:spTree>
    <p:extLst>
      <p:ext uri="{BB962C8B-B14F-4D97-AF65-F5344CB8AC3E}">
        <p14:creationId xmlns:p14="http://schemas.microsoft.com/office/powerpoint/2010/main" val="68876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10D46C-1EE4-4B3E-BD6D-002ADCF9069E}"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406458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10D46C-1EE4-4B3E-BD6D-002ADCF9069E}"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08290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5C10D46C-1EE4-4B3E-BD6D-002ADCF9069E}"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81254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0134EA-7524-4E1D-B02B-098C5F8FE95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0987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normAutofit/>
          </a:bodyPr>
          <a:lstStyle>
            <a:lvl1pPr>
              <a:defRPr sz="4000"/>
            </a:lvl1pPr>
          </a:lstStyle>
          <a:p>
            <a:r>
              <a:rPr lang="en-US" b="1" dirty="0">
                <a:latin typeface="Garamond" pitchFamily="18" charset="0"/>
              </a:rPr>
              <a:t>Title of Presentation Here</a:t>
            </a:r>
          </a:p>
        </p:txBody>
      </p:sp>
      <p:sp>
        <p:nvSpPr>
          <p:cNvPr id="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sp>
        <p:nvSpPr>
          <p:cNvPr id="10" name="Slide Number Placeholder 5"/>
          <p:cNvSpPr txBox="1">
            <a:spLocks/>
          </p:cNvSpPr>
          <p:nvPr userDrawn="1"/>
        </p:nvSpPr>
        <p:spPr>
          <a:xfrm>
            <a:off x="6934200" y="65013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p:cNvSpPr>
            <a:spLocks noGrp="1"/>
          </p:cNvSpPr>
          <p:nvPr>
            <p:ph type="sldNum" sz="quarter" idx="4"/>
          </p:nvPr>
        </p:nvSpPr>
        <p:spPr>
          <a:xfrm>
            <a:off x="7010400" y="6492877"/>
            <a:ext cx="2133600" cy="365125"/>
          </a:xfrm>
          <a:prstGeom prst="rect">
            <a:avLst/>
          </a:prstGeom>
        </p:spPr>
        <p:txBody>
          <a:bodyPr anchor="ctr" anchorCtr="0"/>
          <a:lstStyle>
            <a:lvl1pPr algn="r">
              <a:defRPr sz="1200" b="1" i="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Tree>
    <p:extLst>
      <p:ext uri="{BB962C8B-B14F-4D97-AF65-F5344CB8AC3E}">
        <p14:creationId xmlns:p14="http://schemas.microsoft.com/office/powerpoint/2010/main" val="366410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76200" y="76200"/>
            <a:ext cx="8991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12377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8"/>
          <p:cNvSpPr>
            <a:spLocks noGrp="1"/>
          </p:cNvSpPr>
          <p:nvPr>
            <p:ph type="title"/>
          </p:nvPr>
        </p:nvSpPr>
        <p:spPr>
          <a:xfrm>
            <a:off x="76200" y="76200"/>
            <a:ext cx="8991600" cy="838200"/>
          </a:xfrm>
        </p:spPr>
        <p:txBody>
          <a:bodyPr/>
          <a:lstStyle/>
          <a:p>
            <a:r>
              <a:rPr lang="en-US"/>
              <a:t>Click to edit Master title style</a:t>
            </a:r>
          </a:p>
        </p:txBody>
      </p:sp>
    </p:spTree>
    <p:extLst>
      <p:ext uri="{BB962C8B-B14F-4D97-AF65-F5344CB8AC3E}">
        <p14:creationId xmlns:p14="http://schemas.microsoft.com/office/powerpoint/2010/main" val="110884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blank">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1416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normAutofit/>
          </a:bodyPr>
          <a:lstStyle>
            <a:lvl1pPr>
              <a:defRPr sz="4000"/>
            </a:lvl1pPr>
          </a:lstStyle>
          <a:p>
            <a:r>
              <a:rPr lang="en-US" b="1" dirty="0">
                <a:latin typeface="Garamond" pitchFamily="18" charset="0"/>
              </a:rPr>
              <a:t>Title of Presentation Here</a:t>
            </a:r>
          </a:p>
        </p:txBody>
      </p:sp>
      <p:sp>
        <p:nvSpPr>
          <p:cNvPr id="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55"/>
            <a:ext cx="9144000" cy="2273808"/>
          </a:xfrm>
          <a:prstGeom prst="rect">
            <a:avLst/>
          </a:prstGeom>
        </p:spPr>
      </p:pic>
      <p:sp>
        <p:nvSpPr>
          <p:cNvPr id="10" name="Slide Number Placeholder 5"/>
          <p:cNvSpPr txBox="1">
            <a:spLocks/>
          </p:cNvSpPr>
          <p:nvPr userDrawn="1"/>
        </p:nvSpPr>
        <p:spPr>
          <a:xfrm>
            <a:off x="6934200" y="65013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672822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70693"/>
            <a:ext cx="8229600" cy="1143000"/>
          </a:xfrm>
        </p:spPr>
        <p:txBody>
          <a:bodyPr>
            <a:normAutofit/>
          </a:bodyPr>
          <a:lstStyle>
            <a:lvl1pPr>
              <a:defRPr sz="4000" b="1">
                <a:solidFill>
                  <a:schemeClr val="tx1"/>
                </a:solidFill>
                <a:latin typeface="Garamond" pitchFamily="18" charset="0"/>
              </a:defRPr>
            </a:lvl1pPr>
          </a:lstStyle>
          <a:p>
            <a:r>
              <a:rPr lang="en-US" dirty="0"/>
              <a:t>Title of Presentation Here</a:t>
            </a:r>
          </a:p>
        </p:txBody>
      </p:sp>
      <p:sp>
        <p:nvSpPr>
          <p:cNvPr id="1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sp>
        <p:nvSpPr>
          <p:cNvPr id="3" name="Rectangle 2"/>
          <p:cNvSpPr/>
          <p:nvPr userDrawn="1"/>
        </p:nvSpPr>
        <p:spPr>
          <a:xfrm>
            <a:off x="0" y="0"/>
            <a:ext cx="9144000" cy="1435100"/>
          </a:xfrm>
          <a:prstGeom prst="rect">
            <a:avLst/>
          </a:prstGeom>
          <a:solidFill>
            <a:srgbClr val="031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8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16147"/>
            <a:ext cx="8229600" cy="1143000"/>
          </a:xfrm>
        </p:spPr>
        <p:txBody>
          <a:bodyPr>
            <a:normAutofit/>
          </a:bodyPr>
          <a:lstStyle>
            <a:lvl1pPr>
              <a:defRPr sz="4000" b="1">
                <a:solidFill>
                  <a:schemeClr val="tx1"/>
                </a:solidFill>
                <a:latin typeface="Garamond" pitchFamily="18" charset="0"/>
              </a:defRPr>
            </a:lvl1pPr>
          </a:lstStyle>
          <a:p>
            <a:r>
              <a:rPr lang="en-US" dirty="0"/>
              <a:t>Title of Presentation Here</a:t>
            </a:r>
          </a:p>
        </p:txBody>
      </p:sp>
    </p:spTree>
    <p:extLst>
      <p:ext uri="{BB962C8B-B14F-4D97-AF65-F5344CB8AC3E}">
        <p14:creationId xmlns:p14="http://schemas.microsoft.com/office/powerpoint/2010/main" val="388301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ZZZ">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312334"/>
            <a:ext cx="8882742" cy="5015896"/>
          </a:xfrm>
        </p:spPr>
        <p:txBody>
          <a:bodyPr>
            <a:normAutofit/>
          </a:bodyPr>
          <a:lstStyle>
            <a:lvl1pPr>
              <a:buClr>
                <a:srgbClr val="FF4501"/>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6934200" y="6501344"/>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Tree>
    <p:extLst>
      <p:ext uri="{BB962C8B-B14F-4D97-AF65-F5344CB8AC3E}">
        <p14:creationId xmlns:p14="http://schemas.microsoft.com/office/powerpoint/2010/main" val="214251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501344"/>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9"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Tree>
    <p:extLst>
      <p:ext uri="{BB962C8B-B14F-4D97-AF65-F5344CB8AC3E}">
        <p14:creationId xmlns:p14="http://schemas.microsoft.com/office/powerpoint/2010/main" val="368776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0629" y="1262744"/>
            <a:ext cx="4389120" cy="5080000"/>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4251" y="1262744"/>
            <a:ext cx="4389120" cy="5080000"/>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6934200" y="65013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14"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Tree>
    <p:extLst>
      <p:ext uri="{BB962C8B-B14F-4D97-AF65-F5344CB8AC3E}">
        <p14:creationId xmlns:p14="http://schemas.microsoft.com/office/powerpoint/2010/main" val="1971693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11" name="Slide Number Placeholder 5"/>
          <p:cNvSpPr txBox="1">
            <a:spLocks/>
          </p:cNvSpPr>
          <p:nvPr userDrawn="1"/>
        </p:nvSpPr>
        <p:spPr>
          <a:xfrm>
            <a:off x="6934200" y="65013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13"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17" name="Content Placeholder 2"/>
          <p:cNvSpPr>
            <a:spLocks noGrp="1"/>
          </p:cNvSpPr>
          <p:nvPr>
            <p:ph sz="half" idx="1"/>
          </p:nvPr>
        </p:nvSpPr>
        <p:spPr>
          <a:xfrm>
            <a:off x="130629" y="1262744"/>
            <a:ext cx="4389120" cy="5080000"/>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half" idx="2"/>
          </p:nvPr>
        </p:nvSpPr>
        <p:spPr>
          <a:xfrm>
            <a:off x="4624251" y="1262744"/>
            <a:ext cx="4389120" cy="2468880"/>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p:cNvSpPr>
            <a:spLocks noGrp="1"/>
          </p:cNvSpPr>
          <p:nvPr>
            <p:ph sz="half" idx="11"/>
          </p:nvPr>
        </p:nvSpPr>
        <p:spPr>
          <a:xfrm>
            <a:off x="4624251" y="3873864"/>
            <a:ext cx="4389120" cy="2468880"/>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46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1591055"/>
          </a:xfrm>
          <a:prstGeom prst="rect">
            <a:avLst/>
          </a:prstGeom>
        </p:spPr>
      </p:pic>
      <p:sp>
        <p:nvSpPr>
          <p:cNvPr id="2" name="Title 1"/>
          <p:cNvSpPr>
            <a:spLocks noGrp="1"/>
          </p:cNvSpPr>
          <p:nvPr>
            <p:ph type="title" hasCustomPrompt="1"/>
          </p:nvPr>
        </p:nvSpPr>
        <p:spPr>
          <a:xfrm>
            <a:off x="457200" y="2038893"/>
            <a:ext cx="8229600" cy="1143000"/>
          </a:xfrm>
        </p:spPr>
        <p:txBody>
          <a:bodyPr>
            <a:normAutofit/>
          </a:bodyPr>
          <a:lstStyle>
            <a:lvl1pPr>
              <a:defRPr sz="4000" b="1">
                <a:solidFill>
                  <a:schemeClr val="tx1"/>
                </a:solidFill>
                <a:latin typeface="Garamond" pitchFamily="18" charset="0"/>
              </a:defRPr>
            </a:lvl1pPr>
          </a:lstStyle>
          <a:p>
            <a:r>
              <a:rPr lang="en-US" dirty="0"/>
              <a:t>Title of Presentation Here</a:t>
            </a:r>
          </a:p>
        </p:txBody>
      </p:sp>
      <p:sp>
        <p:nvSpPr>
          <p:cNvPr id="1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sp>
        <p:nvSpPr>
          <p:cNvPr id="6" name="Slide Number Placeholder 5"/>
          <p:cNvSpPr>
            <a:spLocks noGrp="1"/>
          </p:cNvSpPr>
          <p:nvPr>
            <p:ph type="sldNum" sz="quarter" idx="4"/>
          </p:nvPr>
        </p:nvSpPr>
        <p:spPr>
          <a:xfrm>
            <a:off x="6934200" y="6501344"/>
            <a:ext cx="2133600" cy="365125"/>
          </a:xfrm>
          <a:prstGeom prst="rect">
            <a:avLst/>
          </a:prstGeom>
        </p:spPr>
        <p:txBody>
          <a:bodyPr anchor="ctr" anchorCtr="0"/>
          <a:lstStyle>
            <a:lvl1pPr algn="r">
              <a:defRPr sz="1200" b="1" i="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Tree>
    <p:extLst>
      <p:ext uri="{BB962C8B-B14F-4D97-AF65-F5344CB8AC3E}">
        <p14:creationId xmlns:p14="http://schemas.microsoft.com/office/powerpoint/2010/main" val="305803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ntent2">
    <p:spTree>
      <p:nvGrpSpPr>
        <p:cNvPr id="1" name=""/>
        <p:cNvGrpSpPr/>
        <p:nvPr/>
      </p:nvGrpSpPr>
      <p:grpSpPr>
        <a:xfrm>
          <a:off x="0" y="0"/>
          <a:ext cx="0" cy="0"/>
          <a:chOff x="0" y="0"/>
          <a:chExt cx="0" cy="0"/>
        </a:xfrm>
      </p:grpSpPr>
      <p:sp>
        <p:nvSpPr>
          <p:cNvPr id="11" name="Slide Number Placeholder 5"/>
          <p:cNvSpPr txBox="1">
            <a:spLocks/>
          </p:cNvSpPr>
          <p:nvPr userDrawn="1"/>
        </p:nvSpPr>
        <p:spPr>
          <a:xfrm>
            <a:off x="6934200" y="65013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13"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14" name="Content Placeholder 2"/>
          <p:cNvSpPr>
            <a:spLocks noGrp="1"/>
          </p:cNvSpPr>
          <p:nvPr>
            <p:ph idx="11"/>
          </p:nvPr>
        </p:nvSpPr>
        <p:spPr>
          <a:xfrm>
            <a:off x="130629" y="1244602"/>
            <a:ext cx="8882742" cy="1251857"/>
          </a:xfrm>
        </p:spPr>
        <p:txBody>
          <a:bodyPr>
            <a:normAutofit/>
          </a:bodyPr>
          <a:lstStyle>
            <a:lvl1pPr>
              <a:buClr>
                <a:srgbClr val="FF4501"/>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
          </p:nvPr>
        </p:nvSpPr>
        <p:spPr>
          <a:xfrm>
            <a:off x="130629" y="2641600"/>
            <a:ext cx="4389120" cy="3701144"/>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2"/>
          </p:nvPr>
        </p:nvSpPr>
        <p:spPr>
          <a:xfrm>
            <a:off x="4624251" y="2641600"/>
            <a:ext cx="4389120" cy="3701144"/>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1436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No Content">
    <p:spTree>
      <p:nvGrpSpPr>
        <p:cNvPr id="1" name=""/>
        <p:cNvGrpSpPr/>
        <p:nvPr/>
      </p:nvGrpSpPr>
      <p:grpSpPr>
        <a:xfrm>
          <a:off x="0" y="0"/>
          <a:ext cx="0" cy="0"/>
          <a:chOff x="0" y="0"/>
          <a:chExt cx="0" cy="0"/>
        </a:xfrm>
      </p:grpSpPr>
      <p:sp>
        <p:nvSpPr>
          <p:cNvPr id="12" name="Slide Number Placeholder 6"/>
          <p:cNvSpPr>
            <a:spLocks noGrp="1"/>
          </p:cNvSpPr>
          <p:nvPr>
            <p:ph type="sldNum" sz="quarter" idx="4"/>
          </p:nvPr>
        </p:nvSpPr>
        <p:spPr>
          <a:xfrm>
            <a:off x="6900335" y="6521457"/>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15" name="Title Placeholder 1"/>
          <p:cNvSpPr>
            <a:spLocks noGrp="1"/>
          </p:cNvSpPr>
          <p:nvPr>
            <p:ph type="title"/>
          </p:nvPr>
        </p:nvSpPr>
        <p:spPr>
          <a:xfrm>
            <a:off x="139700" y="274638"/>
            <a:ext cx="7937500" cy="58521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183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2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4133" y="663182"/>
            <a:ext cx="5715000" cy="1876818"/>
          </a:xfrm>
          <a:prstGeom prst="rect">
            <a:avLst/>
          </a:prstGeom>
        </p:spPr>
        <p:txBody>
          <a:bodyPr anchor="t"/>
          <a:lstStyle>
            <a:lvl1pPr algn="r">
              <a:defRPr sz="4000" b="1" cap="none" baseline="0"/>
            </a:lvl1pPr>
          </a:lstStyle>
          <a:p>
            <a:r>
              <a:rPr lang="en-US" b="1" dirty="0">
                <a:latin typeface="Garamond" pitchFamily="18" charset="0"/>
              </a:rPr>
              <a:t>Title of </a:t>
            </a:r>
            <a:br>
              <a:rPr lang="en-US" b="1" dirty="0">
                <a:latin typeface="Garamond" pitchFamily="18" charset="0"/>
              </a:rPr>
            </a:br>
            <a:r>
              <a:rPr lang="en-US" b="1" dirty="0">
                <a:latin typeface="Garamond" pitchFamily="18" charset="0"/>
              </a:rPr>
              <a:t>Presentation Here</a:t>
            </a:r>
            <a:endParaRPr lang="en-US" dirty="0"/>
          </a:p>
        </p:txBody>
      </p:sp>
      <p:sp>
        <p:nvSpPr>
          <p:cNvPr id="3" name="Text Placeholder 2"/>
          <p:cNvSpPr>
            <a:spLocks noGrp="1"/>
          </p:cNvSpPr>
          <p:nvPr>
            <p:ph type="body" idx="1" hasCustomPrompt="1"/>
          </p:nvPr>
        </p:nvSpPr>
        <p:spPr>
          <a:xfrm>
            <a:off x="3242734" y="2802468"/>
            <a:ext cx="5472113" cy="427567"/>
          </a:xfrm>
          <a:prstGeom prst="rect">
            <a:avLst/>
          </a:prstGeom>
        </p:spPr>
        <p:txBody>
          <a:bodyPr anchor="b"/>
          <a:lstStyle>
            <a:lvl1pPr marL="0" indent="0" algn="r">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Contact Info Here</a:t>
            </a:r>
          </a:p>
        </p:txBody>
      </p:sp>
    </p:spTree>
    <p:extLst>
      <p:ext uri="{BB962C8B-B14F-4D97-AF65-F5344CB8AC3E}">
        <p14:creationId xmlns:p14="http://schemas.microsoft.com/office/powerpoint/2010/main" val="1072445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4133" y="3084981"/>
            <a:ext cx="5715000" cy="707886"/>
          </a:xfrm>
          <a:prstGeom prst="rect">
            <a:avLst/>
          </a:prstGeom>
        </p:spPr>
        <p:txBody>
          <a:bodyPr anchor="t">
            <a:spAutoFit/>
          </a:bodyPr>
          <a:lstStyle>
            <a:lvl1pPr algn="r">
              <a:defRPr sz="4000" b="1" cap="none" baseline="0"/>
            </a:lvl1pPr>
          </a:lstStyle>
          <a:p>
            <a:r>
              <a:rPr lang="en-US" b="1" dirty="0">
                <a:latin typeface="Garamond" pitchFamily="18" charset="0"/>
              </a:rPr>
              <a:t>Divider</a:t>
            </a:r>
            <a:endParaRPr lang="en-US" dirty="0"/>
          </a:p>
        </p:txBody>
      </p:sp>
    </p:spTree>
    <p:extLst>
      <p:ext uri="{BB962C8B-B14F-4D97-AF65-F5344CB8AC3E}">
        <p14:creationId xmlns:p14="http://schemas.microsoft.com/office/powerpoint/2010/main" val="2575287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2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4133" y="663182"/>
            <a:ext cx="5715000" cy="1876818"/>
          </a:xfrm>
          <a:prstGeom prst="rect">
            <a:avLst/>
          </a:prstGeom>
        </p:spPr>
        <p:txBody>
          <a:bodyPr anchor="t"/>
          <a:lstStyle>
            <a:lvl1pPr algn="r">
              <a:defRPr sz="4000" b="1" cap="none" baseline="0"/>
            </a:lvl1pPr>
          </a:lstStyle>
          <a:p>
            <a:r>
              <a:rPr lang="en-US" b="1" dirty="0">
                <a:latin typeface="Garamond" pitchFamily="18" charset="0"/>
              </a:rPr>
              <a:t>Title of </a:t>
            </a:r>
            <a:br>
              <a:rPr lang="en-US" b="1" dirty="0">
                <a:latin typeface="Garamond" pitchFamily="18" charset="0"/>
              </a:rPr>
            </a:br>
            <a:r>
              <a:rPr lang="en-US" b="1" dirty="0">
                <a:latin typeface="Garamond" pitchFamily="18" charset="0"/>
              </a:rPr>
              <a:t>Presentation Here</a:t>
            </a:r>
            <a:endParaRPr lang="en-US" dirty="0"/>
          </a:p>
        </p:txBody>
      </p:sp>
      <p:sp>
        <p:nvSpPr>
          <p:cNvPr id="3" name="Text Placeholder 2"/>
          <p:cNvSpPr>
            <a:spLocks noGrp="1"/>
          </p:cNvSpPr>
          <p:nvPr>
            <p:ph type="body" idx="1" hasCustomPrompt="1"/>
          </p:nvPr>
        </p:nvSpPr>
        <p:spPr>
          <a:xfrm>
            <a:off x="3242734" y="2802468"/>
            <a:ext cx="5472113" cy="427567"/>
          </a:xfrm>
          <a:prstGeom prst="rect">
            <a:avLst/>
          </a:prstGeom>
        </p:spPr>
        <p:txBody>
          <a:bodyPr anchor="b"/>
          <a:lstStyle>
            <a:lvl1pPr marL="0" indent="0" algn="r">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Contact Info Here</a:t>
            </a:r>
          </a:p>
        </p:txBody>
      </p:sp>
    </p:spTree>
    <p:extLst>
      <p:ext uri="{BB962C8B-B14F-4D97-AF65-F5344CB8AC3E}">
        <p14:creationId xmlns:p14="http://schemas.microsoft.com/office/powerpoint/2010/main" val="633746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4133" y="3084981"/>
            <a:ext cx="5715000" cy="707886"/>
          </a:xfrm>
          <a:prstGeom prst="rect">
            <a:avLst/>
          </a:prstGeom>
        </p:spPr>
        <p:txBody>
          <a:bodyPr anchor="t">
            <a:spAutoFit/>
          </a:bodyPr>
          <a:lstStyle>
            <a:lvl1pPr algn="r">
              <a:defRPr sz="4000" b="1" cap="none" baseline="0"/>
            </a:lvl1pPr>
          </a:lstStyle>
          <a:p>
            <a:r>
              <a:rPr lang="en-US" b="1" dirty="0">
                <a:latin typeface="Garamond" pitchFamily="18" charset="0"/>
              </a:rPr>
              <a:t>Divider</a:t>
            </a:r>
            <a:endParaRPr lang="en-US" dirty="0"/>
          </a:p>
        </p:txBody>
      </p:sp>
    </p:spTree>
    <p:extLst>
      <p:ext uri="{BB962C8B-B14F-4D97-AF65-F5344CB8AC3E}">
        <p14:creationId xmlns:p14="http://schemas.microsoft.com/office/powerpoint/2010/main" val="1894703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76200" y="76200"/>
            <a:ext cx="8991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70604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486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9709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252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1591055"/>
          </a:xfrm>
          <a:prstGeom prst="rect">
            <a:avLst/>
          </a:prstGeom>
        </p:spPr>
      </p:pic>
      <p:sp>
        <p:nvSpPr>
          <p:cNvPr id="2" name="Title 1"/>
          <p:cNvSpPr>
            <a:spLocks noGrp="1"/>
          </p:cNvSpPr>
          <p:nvPr>
            <p:ph type="title" hasCustomPrompt="1"/>
          </p:nvPr>
        </p:nvSpPr>
        <p:spPr>
          <a:xfrm>
            <a:off x="457200" y="3316147"/>
            <a:ext cx="8229600" cy="1143000"/>
          </a:xfrm>
        </p:spPr>
        <p:txBody>
          <a:bodyPr>
            <a:normAutofit/>
          </a:bodyPr>
          <a:lstStyle>
            <a:lvl1pPr>
              <a:defRPr sz="4000" b="1">
                <a:solidFill>
                  <a:schemeClr val="tx1"/>
                </a:solidFill>
                <a:latin typeface="Garamond" pitchFamily="18" charset="0"/>
              </a:defRPr>
            </a:lvl1pPr>
          </a:lstStyle>
          <a:p>
            <a:r>
              <a:rPr lang="en-US" dirty="0"/>
              <a:t>Title of Presentation Here</a:t>
            </a:r>
          </a:p>
        </p:txBody>
      </p:sp>
    </p:spTree>
    <p:extLst>
      <p:ext uri="{BB962C8B-B14F-4D97-AF65-F5344CB8AC3E}">
        <p14:creationId xmlns:p14="http://schemas.microsoft.com/office/powerpoint/2010/main" val="2730626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le 8"/>
          <p:cNvSpPr>
            <a:spLocks noGrp="1"/>
          </p:cNvSpPr>
          <p:nvPr>
            <p:ph type="title"/>
          </p:nvPr>
        </p:nvSpPr>
        <p:spPr>
          <a:xfrm>
            <a:off x="76200" y="76200"/>
            <a:ext cx="8991600" cy="83820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11963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6264275" y="5084763"/>
            <a:ext cx="2230438" cy="720725"/>
          </a:xfrm>
          <a:prstGeom prst="rect">
            <a:avLst/>
          </a:prstGeom>
          <a:noFill/>
          <a:ln w="9525">
            <a:noFill/>
            <a:miter lim="800000"/>
            <a:headEnd/>
            <a:tailEnd/>
          </a:ln>
          <a:effectLst/>
        </p:spPr>
        <p:txBody>
          <a:bodyPr lIns="92075" tIns="46038" rIns="92075" bIns="46038" anchor="ctr"/>
          <a:lstStyle/>
          <a:p>
            <a:pPr algn="r">
              <a:spcBef>
                <a:spcPct val="20000"/>
              </a:spcBef>
              <a:buClr>
                <a:srgbClr val="000000"/>
              </a:buClr>
              <a:buFont typeface="Wingdings" pitchFamily="2" charset="2"/>
              <a:buChar char="n"/>
              <a:defRPr/>
            </a:pPr>
            <a:endParaRPr lang="en-US" i="1" dirty="0">
              <a:solidFill>
                <a:srgbClr val="000000"/>
              </a:solidFill>
            </a:endParaRPr>
          </a:p>
        </p:txBody>
      </p:sp>
      <p:sp>
        <p:nvSpPr>
          <p:cNvPr id="5" name="Line 10"/>
          <p:cNvSpPr>
            <a:spLocks noChangeShapeType="1"/>
          </p:cNvSpPr>
          <p:nvPr/>
        </p:nvSpPr>
        <p:spPr bwMode="auto">
          <a:xfrm>
            <a:off x="1692275" y="2889250"/>
            <a:ext cx="6875463" cy="0"/>
          </a:xfrm>
          <a:prstGeom prst="line">
            <a:avLst/>
          </a:prstGeom>
          <a:noFill/>
          <a:ln w="25400" cap="sq">
            <a:solidFill>
              <a:srgbClr val="969696"/>
            </a:solidFill>
            <a:round/>
            <a:headEnd type="none" w="sm" len="sm"/>
            <a:tailEnd type="none" w="sm" len="sm"/>
          </a:ln>
          <a:effectLst/>
        </p:spPr>
        <p:txBody>
          <a:bodyPr/>
          <a:lstStyle/>
          <a:p>
            <a:pPr algn="ctr">
              <a:defRPr/>
            </a:pPr>
            <a:endParaRPr lang="en-US" dirty="0">
              <a:solidFill>
                <a:srgbClr val="000000"/>
              </a:solidFill>
            </a:endParaRPr>
          </a:p>
        </p:txBody>
      </p:sp>
      <p:sp>
        <p:nvSpPr>
          <p:cNvPr id="4098" name="Rectangle 2"/>
          <p:cNvSpPr>
            <a:spLocks noGrp="1" noChangeArrowheads="1"/>
          </p:cNvSpPr>
          <p:nvPr>
            <p:ph type="ctrTitle"/>
          </p:nvPr>
        </p:nvSpPr>
        <p:spPr>
          <a:xfrm>
            <a:off x="1619250" y="2060575"/>
            <a:ext cx="6838950" cy="755650"/>
          </a:xfrm>
        </p:spPr>
        <p:txBody>
          <a:bodyPr anchor="b" anchorCtr="0"/>
          <a:lstStyle>
            <a:lvl1pPr>
              <a:defRPr sz="2800" b="0"/>
            </a:lvl1pPr>
          </a:lstStyle>
          <a:p>
            <a:r>
              <a:rPr lang="en-US"/>
              <a:t>Click to edit Master title style</a:t>
            </a:r>
            <a:endParaRPr lang="en-US" dirty="0"/>
          </a:p>
        </p:txBody>
      </p:sp>
      <p:sp>
        <p:nvSpPr>
          <p:cNvPr id="4099" name="Rectangle 3"/>
          <p:cNvSpPr>
            <a:spLocks noGrp="1" noChangeArrowheads="1"/>
          </p:cNvSpPr>
          <p:nvPr>
            <p:ph type="subTitle" idx="1"/>
          </p:nvPr>
        </p:nvSpPr>
        <p:spPr>
          <a:xfrm>
            <a:off x="1619250" y="2960688"/>
            <a:ext cx="6731000" cy="1600200"/>
          </a:xfrm>
        </p:spPr>
        <p:txBody>
          <a:bodyPr/>
          <a:lstStyle>
            <a:lvl1pPr marL="0" indent="0">
              <a:buFontTx/>
              <a:buNone/>
              <a:defRPr sz="2000">
                <a:latin typeface="+mj-lt"/>
              </a:defRPr>
            </a:lvl1pPr>
          </a:lstStyle>
          <a:p>
            <a:r>
              <a:rPr lang="en-US"/>
              <a:t>Click to edit Master subtitle style</a:t>
            </a:r>
            <a:endParaRPr lang="en-US" dirty="0"/>
          </a:p>
        </p:txBody>
      </p:sp>
    </p:spTree>
    <p:extLst>
      <p:ext uri="{BB962C8B-B14F-4D97-AF65-F5344CB8AC3E}">
        <p14:creationId xmlns:p14="http://schemas.microsoft.com/office/powerpoint/2010/main" val="2462328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333375"/>
            <a:ext cx="7766050" cy="809625"/>
          </a:xfrm>
        </p:spPr>
        <p:txBody>
          <a:bodyPr anchor="t" anchorCtr="0"/>
          <a:lstStyle>
            <a:lvl1pPr>
              <a:defRPr sz="1800"/>
            </a:lvl1pPr>
          </a:lstStyle>
          <a:p>
            <a:r>
              <a:rPr lang="en-US"/>
              <a:t>Click to edit Master title style</a:t>
            </a:r>
            <a:endParaRPr lang="en-US" dirty="0"/>
          </a:p>
        </p:txBody>
      </p:sp>
      <p:sp>
        <p:nvSpPr>
          <p:cNvPr id="6" name="Rectangle 7"/>
          <p:cNvSpPr>
            <a:spLocks noGrp="1" noChangeArrowheads="1"/>
          </p:cNvSpPr>
          <p:nvPr>
            <p:ph type="sldNum" sz="quarter" idx="12"/>
          </p:nvPr>
        </p:nvSpPr>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26060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4975" y="1508125"/>
            <a:ext cx="4060825"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08125"/>
            <a:ext cx="4060825"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972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tandard blank">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29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sp>
        <p:nvSpPr>
          <p:cNvPr id="9" name="Title 8"/>
          <p:cNvSpPr>
            <a:spLocks noGrp="1"/>
          </p:cNvSpPr>
          <p:nvPr>
            <p:ph type="title"/>
          </p:nvPr>
        </p:nvSpPr>
        <p:spPr>
          <a:xfrm>
            <a:off x="76200" y="76200"/>
            <a:ext cx="8991600" cy="838200"/>
          </a:xfrm>
        </p:spPr>
        <p:txBody>
          <a:bodyPr/>
          <a:lstStyle>
            <a:lvl1pPr>
              <a:defRPr>
                <a:solidFill>
                  <a:schemeClr val="tx1"/>
                </a:solidFill>
              </a:defRPr>
            </a:lvl1pPr>
          </a:lstStyle>
          <a:p>
            <a:r>
              <a:rPr lang="en-US"/>
              <a:t>Click to edit Master title style</a:t>
            </a:r>
            <a:endParaRPr lang="en-US" dirty="0"/>
          </a:p>
        </p:txBody>
      </p:sp>
      <p:pic>
        <p:nvPicPr>
          <p:cNvPr id="3" name="Straight Connector 7"/>
          <p:cNvPicPr>
            <a:picLocks noChangeArrowheads="1"/>
          </p:cNvPicPr>
          <p:nvPr/>
        </p:nvPicPr>
        <p:blipFill>
          <a:blip r:embed="rId2" cstate="print"/>
          <a:srcRect/>
          <a:stretch>
            <a:fillRect/>
          </a:stretch>
        </p:blipFill>
        <p:spPr bwMode="auto">
          <a:xfrm>
            <a:off x="103188" y="914400"/>
            <a:ext cx="8882062" cy="19050"/>
          </a:xfrm>
          <a:prstGeom prst="rect">
            <a:avLst/>
          </a:prstGeom>
          <a:solidFill>
            <a:schemeClr val="tx2"/>
          </a:solidFill>
          <a:ln w="9525">
            <a:noFill/>
            <a:miter lim="800000"/>
            <a:headEnd/>
            <a:tailEnd/>
          </a:ln>
        </p:spPr>
      </p:pic>
    </p:spTree>
    <p:extLst>
      <p:ext uri="{BB962C8B-B14F-4D97-AF65-F5344CB8AC3E}">
        <p14:creationId xmlns:p14="http://schemas.microsoft.com/office/powerpoint/2010/main" val="2877313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4_1_">
    <p:bg>
      <p:bgPr>
        <a:solidFill>
          <a:schemeClr val="bg1">
            <a:alpha val="0"/>
          </a:schemeClr>
        </a:solidFill>
        <a:effectLst/>
      </p:bgPr>
    </p:bg>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54610" y="60960"/>
            <a:ext cx="9031605" cy="6708775"/>
          </a:xfrm>
          <a:prstGeom prst="rect">
            <a:avLst/>
          </a:prstGeom>
          <a:noFill/>
          <a:ln w="12065" cmpd="sng">
            <a:solidFill>
              <a:srgbClr val="000000"/>
            </a:solidFill>
            <a:prstDash val="solid"/>
          </a:ln>
        </p:spPr>
        <p:txBody>
          <a:bodyPr lIns="0" tIns="0" rIns="0" bIns="0" anchor="t"/>
          <a:lstStyle/>
          <a:p>
            <a:pPr lvl="0" algn="l"/>
            <a:r>
              <a:rPr lang="en-US" sz="100"/>
              <a:t>Click to edit Master text styles</a:t>
            </a:r>
          </a:p>
        </p:txBody>
      </p:sp>
      <p:sp>
        <p:nvSpPr>
          <p:cNvPr id="24" name="Text Placeholder 23"/>
          <p:cNvSpPr>
            <a:spLocks noGrp="1"/>
          </p:cNvSpPr>
          <p:nvPr>
            <p:ph type="body" idx="10"/>
          </p:nvPr>
        </p:nvSpPr>
        <p:spPr>
          <a:xfrm>
            <a:off x="938530" y="85090"/>
            <a:ext cx="6045200" cy="1301750"/>
          </a:xfrm>
          <a:prstGeom prst="rect">
            <a:avLst/>
          </a:prstGeom>
          <a:noFill/>
          <a:ln w="0" cmpd="sng">
            <a:noFill/>
            <a:prstDash val="solid"/>
          </a:ln>
        </p:spPr>
        <p:txBody>
          <a:bodyPr lIns="0" tIns="365760" rIns="0" bIns="0" anchor="t"/>
          <a:lstStyle/>
          <a:p>
            <a:pPr marL="0" marR="0" lvl="0" indent="0" algn="l">
              <a:lnSpc>
                <a:spcPct val="80639"/>
              </a:lnSpc>
              <a:spcAft>
                <a:spcPts val="3060"/>
              </a:spcAft>
            </a:pPr>
            <a:r>
              <a:rPr lang="en-US" sz="4000" spc="0">
                <a:solidFill>
                  <a:srgbClr val="666666"/>
                </a:solidFill>
                <a:latin typeface="Arial" panose="22635452340000000000" pitchFamily="2"/>
              </a:rPr>
              <a:t>Click to edit Master text styles</a:t>
            </a:r>
          </a:p>
        </p:txBody>
      </p:sp>
    </p:spTree>
    <p:extLst>
      <p:ext uri="{BB962C8B-B14F-4D97-AF65-F5344CB8AC3E}">
        <p14:creationId xmlns:p14="http://schemas.microsoft.com/office/powerpoint/2010/main" val="2522018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1_Standard Slide">
    <p:spTree>
      <p:nvGrpSpPr>
        <p:cNvPr id="1" name=""/>
        <p:cNvGrpSpPr/>
        <p:nvPr/>
      </p:nvGrpSpPr>
      <p:grpSpPr>
        <a:xfrm>
          <a:off x="0" y="0"/>
          <a:ext cx="0" cy="0"/>
          <a:chOff x="0" y="0"/>
          <a:chExt cx="0" cy="0"/>
        </a:xfrm>
      </p:grpSpPr>
      <p:sp>
        <p:nvSpPr>
          <p:cNvPr id="9" name="Title 8"/>
          <p:cNvSpPr>
            <a:spLocks noGrp="1"/>
          </p:cNvSpPr>
          <p:nvPr>
            <p:ph type="title"/>
          </p:nvPr>
        </p:nvSpPr>
        <p:spPr>
          <a:xfrm>
            <a:off x="76200" y="76200"/>
            <a:ext cx="8991600" cy="838200"/>
          </a:xfrm>
        </p:spPr>
        <p:txBody>
          <a:bodyPr/>
          <a:lstStyle>
            <a:lvl1pPr>
              <a:defRPr>
                <a:solidFill>
                  <a:schemeClr val="tx1"/>
                </a:solidFill>
              </a:defRPr>
            </a:lvl1pPr>
          </a:lstStyle>
          <a:p>
            <a:r>
              <a:rPr lang="en-US"/>
              <a:t>Click to edit Master title style</a:t>
            </a:r>
            <a:endParaRPr lang="en-US" dirty="0"/>
          </a:p>
        </p:txBody>
      </p:sp>
      <p:pic>
        <p:nvPicPr>
          <p:cNvPr id="3" name="Straight Connector 7"/>
          <p:cNvPicPr>
            <a:picLocks noChangeArrowheads="1"/>
          </p:cNvPicPr>
          <p:nvPr/>
        </p:nvPicPr>
        <p:blipFill>
          <a:blip r:embed="rId2" cstate="print"/>
          <a:srcRect/>
          <a:stretch>
            <a:fillRect/>
          </a:stretch>
        </p:blipFill>
        <p:spPr bwMode="auto">
          <a:xfrm>
            <a:off x="103188" y="914400"/>
            <a:ext cx="8882062" cy="19050"/>
          </a:xfrm>
          <a:prstGeom prst="rect">
            <a:avLst/>
          </a:prstGeom>
          <a:solidFill>
            <a:schemeClr val="tx2"/>
          </a:solidFill>
          <a:ln w="9525">
            <a:noFill/>
            <a:miter lim="800000"/>
            <a:headEnd/>
            <a:tailEnd/>
          </a:ln>
        </p:spPr>
      </p:pic>
    </p:spTree>
    <p:extLst>
      <p:ext uri="{BB962C8B-B14F-4D97-AF65-F5344CB8AC3E}">
        <p14:creationId xmlns:p14="http://schemas.microsoft.com/office/powerpoint/2010/main" val="38296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ZZZ">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312334"/>
            <a:ext cx="8882742" cy="5015896"/>
          </a:xfrm>
        </p:spPr>
        <p:txBody>
          <a:bodyPr>
            <a:normAutofit/>
          </a:bodyPr>
          <a:lstStyle>
            <a:lvl1pPr>
              <a:buClr>
                <a:srgbClr val="FF4501"/>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6934200" y="6501344"/>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Tree>
    <p:extLst>
      <p:ext uri="{BB962C8B-B14F-4D97-AF65-F5344CB8AC3E}">
        <p14:creationId xmlns:p14="http://schemas.microsoft.com/office/powerpoint/2010/main" val="245430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501344"/>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9"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Tree>
    <p:extLst>
      <p:ext uri="{BB962C8B-B14F-4D97-AF65-F5344CB8AC3E}">
        <p14:creationId xmlns:p14="http://schemas.microsoft.com/office/powerpoint/2010/main" val="421368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11" name="Slide Number Placeholder 5"/>
          <p:cNvSpPr txBox="1">
            <a:spLocks/>
          </p:cNvSpPr>
          <p:nvPr userDrawn="1"/>
        </p:nvSpPr>
        <p:spPr>
          <a:xfrm>
            <a:off x="6934200" y="65013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13"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17" name="Content Placeholder 2"/>
          <p:cNvSpPr>
            <a:spLocks noGrp="1"/>
          </p:cNvSpPr>
          <p:nvPr>
            <p:ph sz="half" idx="1"/>
          </p:nvPr>
        </p:nvSpPr>
        <p:spPr>
          <a:xfrm>
            <a:off x="130629" y="1262744"/>
            <a:ext cx="4389120" cy="5080000"/>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half" idx="2"/>
          </p:nvPr>
        </p:nvSpPr>
        <p:spPr>
          <a:xfrm>
            <a:off x="4624251" y="1262744"/>
            <a:ext cx="4389120" cy="2468880"/>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p:cNvSpPr>
            <a:spLocks noGrp="1"/>
          </p:cNvSpPr>
          <p:nvPr>
            <p:ph sz="half" idx="11"/>
          </p:nvPr>
        </p:nvSpPr>
        <p:spPr>
          <a:xfrm>
            <a:off x="4624251" y="3873864"/>
            <a:ext cx="4389120" cy="2468880"/>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814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ntent2">
    <p:spTree>
      <p:nvGrpSpPr>
        <p:cNvPr id="1" name=""/>
        <p:cNvGrpSpPr/>
        <p:nvPr/>
      </p:nvGrpSpPr>
      <p:grpSpPr>
        <a:xfrm>
          <a:off x="0" y="0"/>
          <a:ext cx="0" cy="0"/>
          <a:chOff x="0" y="0"/>
          <a:chExt cx="0" cy="0"/>
        </a:xfrm>
      </p:grpSpPr>
      <p:sp>
        <p:nvSpPr>
          <p:cNvPr id="11" name="Slide Number Placeholder 5"/>
          <p:cNvSpPr txBox="1">
            <a:spLocks/>
          </p:cNvSpPr>
          <p:nvPr userDrawn="1"/>
        </p:nvSpPr>
        <p:spPr>
          <a:xfrm>
            <a:off x="6934200" y="650134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13"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14" name="Content Placeholder 2"/>
          <p:cNvSpPr>
            <a:spLocks noGrp="1"/>
          </p:cNvSpPr>
          <p:nvPr>
            <p:ph idx="11"/>
          </p:nvPr>
        </p:nvSpPr>
        <p:spPr>
          <a:xfrm>
            <a:off x="130629" y="1244602"/>
            <a:ext cx="8882742" cy="1251857"/>
          </a:xfrm>
        </p:spPr>
        <p:txBody>
          <a:bodyPr>
            <a:normAutofit/>
          </a:bodyPr>
          <a:lstStyle>
            <a:lvl1pPr>
              <a:buClr>
                <a:srgbClr val="FF4501"/>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
          </p:nvPr>
        </p:nvSpPr>
        <p:spPr>
          <a:xfrm>
            <a:off x="130629" y="2641600"/>
            <a:ext cx="4389120" cy="3701144"/>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2"/>
          </p:nvPr>
        </p:nvSpPr>
        <p:spPr>
          <a:xfrm>
            <a:off x="4624251" y="2641600"/>
            <a:ext cx="4389120" cy="3701144"/>
          </a:xfrm>
        </p:spPr>
        <p:txBody>
          <a:bodyPr>
            <a:normAutofit/>
          </a:bodyPr>
          <a:lstStyle>
            <a:lvl1pPr>
              <a:buClr>
                <a:schemeClr val="accent3"/>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522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2" name="Slide Number Placeholder 6"/>
          <p:cNvSpPr>
            <a:spLocks noGrp="1"/>
          </p:cNvSpPr>
          <p:nvPr>
            <p:ph type="sldNum" sz="quarter" idx="4"/>
          </p:nvPr>
        </p:nvSpPr>
        <p:spPr>
          <a:xfrm>
            <a:off x="6900335" y="6521457"/>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13" name="Title Placeholder 1"/>
          <p:cNvSpPr>
            <a:spLocks noGrp="1"/>
          </p:cNvSpPr>
          <p:nvPr>
            <p:ph type="title"/>
          </p:nvPr>
        </p:nvSpPr>
        <p:spPr>
          <a:xfrm>
            <a:off x="990600" y="274638"/>
            <a:ext cx="7937500" cy="585216"/>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2"/>
          <p:cNvSpPr>
            <a:spLocks noGrp="1"/>
          </p:cNvSpPr>
          <p:nvPr>
            <p:ph idx="1"/>
          </p:nvPr>
        </p:nvSpPr>
        <p:spPr>
          <a:xfrm>
            <a:off x="990600" y="1079500"/>
            <a:ext cx="7937500" cy="53213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FF4501"/>
              </a:buClr>
              <a:buFont typeface="Arial" pitchFamily="34"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233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No Content">
    <p:spTree>
      <p:nvGrpSpPr>
        <p:cNvPr id="1" name=""/>
        <p:cNvGrpSpPr/>
        <p:nvPr/>
      </p:nvGrpSpPr>
      <p:grpSpPr>
        <a:xfrm>
          <a:off x="0" y="0"/>
          <a:ext cx="0" cy="0"/>
          <a:chOff x="0" y="0"/>
          <a:chExt cx="0" cy="0"/>
        </a:xfrm>
      </p:grpSpPr>
      <p:sp>
        <p:nvSpPr>
          <p:cNvPr id="12" name="Slide Number Placeholder 6"/>
          <p:cNvSpPr>
            <a:spLocks noGrp="1"/>
          </p:cNvSpPr>
          <p:nvPr>
            <p:ph type="sldNum" sz="quarter" idx="4"/>
          </p:nvPr>
        </p:nvSpPr>
        <p:spPr>
          <a:xfrm>
            <a:off x="6900335" y="6521457"/>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15" name="Title Placeholder 1"/>
          <p:cNvSpPr>
            <a:spLocks noGrp="1"/>
          </p:cNvSpPr>
          <p:nvPr>
            <p:ph type="title"/>
          </p:nvPr>
        </p:nvSpPr>
        <p:spPr>
          <a:xfrm>
            <a:off x="990600" y="274638"/>
            <a:ext cx="7937500" cy="58521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5485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image" Target="../media/image5.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0" name="Rectangle 9"/>
          <p:cNvSpPr/>
          <p:nvPr userDrawn="1"/>
        </p:nvSpPr>
        <p:spPr>
          <a:xfrm>
            <a:off x="1" y="6553202"/>
            <a:ext cx="9143999" cy="45719"/>
          </a:xfrm>
          <a:prstGeom prst="rect">
            <a:avLst/>
          </a:prstGeom>
          <a:solidFill>
            <a:srgbClr val="FF8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39700" y="-68580"/>
            <a:ext cx="886968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700" y="1409382"/>
            <a:ext cx="8869680" cy="4978718"/>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FF4501"/>
              </a:buClr>
              <a:buFont typeface="Arial" pitchFamily="34"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a:spLocks noGrp="1"/>
          </p:cNvSpPr>
          <p:nvPr>
            <p:ph type="sldNum" sz="quarter" idx="4"/>
          </p:nvPr>
        </p:nvSpPr>
        <p:spPr>
          <a:xfrm>
            <a:off x="6934200" y="6501344"/>
            <a:ext cx="2133600" cy="365125"/>
          </a:xfrm>
          <a:prstGeom prst="rect">
            <a:avLst/>
          </a:prstGeom>
        </p:spPr>
        <p:txBody>
          <a:bodyPr anchor="ctr" anchorCtr="0"/>
          <a:lstStyle>
            <a:lvl1pPr algn="r">
              <a:defRPr sz="1200" b="1" i="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8" name="Date Placeholder 3"/>
          <p:cNvSpPr txBox="1">
            <a:spLocks/>
          </p:cNvSpPr>
          <p:nvPr userDrawn="1"/>
        </p:nvSpPr>
        <p:spPr>
          <a:xfrm>
            <a:off x="3081648" y="6528502"/>
            <a:ext cx="2980706" cy="365125"/>
          </a:xfrm>
          <a:prstGeom prst="rect">
            <a:avLst/>
          </a:prstGeom>
        </p:spPr>
        <p:txBody>
          <a:bodyPr anchor="ctr" anchorCtr="0"/>
          <a:lstStyle>
            <a:defPPr>
              <a:defRPr lang="en-US"/>
            </a:defPPr>
            <a:lvl1pPr marL="0" algn="l" defTabSz="914400" rtl="0" eaLnBrk="1" latinLnBrk="0" hangingPunct="1">
              <a:defRPr sz="8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b="1" dirty="0">
              <a:solidFill>
                <a:srgbClr val="FF0000"/>
              </a:solidFill>
            </a:endParaRPr>
          </a:p>
        </p:txBody>
      </p:sp>
      <p:sp>
        <p:nvSpPr>
          <p:cNvPr id="4" name="TextBox 3"/>
          <p:cNvSpPr txBox="1"/>
          <p:nvPr userDrawn="1"/>
        </p:nvSpPr>
        <p:spPr>
          <a:xfrm>
            <a:off x="2913321" y="6553202"/>
            <a:ext cx="3795823" cy="369332"/>
          </a:xfrm>
          <a:prstGeom prst="rect">
            <a:avLst/>
          </a:prstGeom>
          <a:noFill/>
        </p:spPr>
        <p:txBody>
          <a:bodyPr wrap="square" rtlCol="0">
            <a:spAutoFit/>
          </a:bodyPr>
          <a:lstStyle/>
          <a:p>
            <a:pPr algn="ctr"/>
            <a:r>
              <a:rPr lang="en-US" dirty="0">
                <a:solidFill>
                  <a:srgbClr val="FF0000"/>
                </a:solidFill>
              </a:rPr>
              <a:t>DRAFT</a:t>
            </a:r>
            <a:r>
              <a:rPr lang="en-US" baseline="0" dirty="0">
                <a:solidFill>
                  <a:srgbClr val="FF0000"/>
                </a:solidFill>
              </a:rPr>
              <a:t> – SUBJECT TO CHANGE</a:t>
            </a:r>
            <a:endParaRPr lang="en-US" dirty="0">
              <a:solidFill>
                <a:srgbClr val="FF0000"/>
              </a:solidFill>
            </a:endParaRPr>
          </a:p>
        </p:txBody>
      </p:sp>
    </p:spTree>
    <p:extLst>
      <p:ext uri="{BB962C8B-B14F-4D97-AF65-F5344CB8AC3E}">
        <p14:creationId xmlns:p14="http://schemas.microsoft.com/office/powerpoint/2010/main" val="333330308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704" r:id="rId3"/>
    <p:sldLayoutId id="2147483650" r:id="rId4"/>
    <p:sldLayoutId id="2147483703" r:id="rId5"/>
    <p:sldLayoutId id="2147483705" r:id="rId6"/>
    <p:sldLayoutId id="2147483702" r:id="rId7"/>
    <p:sldLayoutId id="2147483718" r:id="rId8"/>
    <p:sldLayoutId id="2147483719" r:id="rId9"/>
    <p:sldLayoutId id="2147483754" r:id="rId10"/>
    <p:sldLayoutId id="2147483755" r:id="rId11"/>
    <p:sldLayoutId id="2147483756" r:id="rId12"/>
  </p:sldLayoutIdLst>
  <p:hf hdr="0" ftr="0" dt="0"/>
  <p:txStyles>
    <p:titleStyle>
      <a:lvl1pPr algn="l" defTabSz="914400" rtl="0" eaLnBrk="1" latinLnBrk="0" hangingPunct="1">
        <a:spcBef>
          <a:spcPct val="0"/>
        </a:spcBef>
        <a:buNone/>
        <a:defRPr sz="3200" b="1" kern="1200">
          <a:solidFill>
            <a:schemeClr val="bg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1003300"/>
          </a:xfrm>
          <a:prstGeom prst="rect">
            <a:avLst/>
          </a:prstGeom>
          <a:solidFill>
            <a:srgbClr val="0316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39700" y="-68580"/>
            <a:ext cx="886968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700" y="1409382"/>
            <a:ext cx="8869680" cy="4978718"/>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FF4501"/>
              </a:buClr>
              <a:buFont typeface="Arial" pitchFamily="34"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a:spLocks noGrp="1"/>
          </p:cNvSpPr>
          <p:nvPr>
            <p:ph type="sldNum" sz="quarter" idx="4"/>
          </p:nvPr>
        </p:nvSpPr>
        <p:spPr>
          <a:xfrm>
            <a:off x="6934200" y="6501344"/>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11" name="Rectangle 10"/>
          <p:cNvSpPr/>
          <p:nvPr userDrawn="1"/>
        </p:nvSpPr>
        <p:spPr>
          <a:xfrm>
            <a:off x="1" y="6553202"/>
            <a:ext cx="9143999" cy="45719"/>
          </a:xfrm>
          <a:prstGeom prst="rect">
            <a:avLst/>
          </a:prstGeom>
          <a:solidFill>
            <a:srgbClr val="FF8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04477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 id="2147483728" r:id="rId7"/>
    <p:sldLayoutId id="2147483729" r:id="rId8"/>
    <p:sldLayoutId id="2147483733" r:id="rId9"/>
  </p:sldLayoutIdLst>
  <p:hf hdr="0" ftr="0" dt="0"/>
  <p:txStyles>
    <p:titleStyle>
      <a:lvl1pPr algn="l" defTabSz="914400" rtl="0" eaLnBrk="1" latinLnBrk="0" hangingPunct="1">
        <a:spcBef>
          <a:spcPct val="0"/>
        </a:spcBef>
        <a:buNone/>
        <a:defRPr sz="3200" b="1" kern="1200">
          <a:solidFill>
            <a:schemeClr val="bg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847088" cy="6858000"/>
          </a:xfrm>
          <a:prstGeom prst="rect">
            <a:avLst/>
          </a:prstGeom>
        </p:spPr>
      </p:pic>
      <p:sp>
        <p:nvSpPr>
          <p:cNvPr id="16" name="Title Placeholder 15"/>
          <p:cNvSpPr>
            <a:spLocks noGrp="1"/>
          </p:cNvSpPr>
          <p:nvPr>
            <p:ph type="title"/>
          </p:nvPr>
        </p:nvSpPr>
        <p:spPr>
          <a:xfrm>
            <a:off x="1955800" y="274638"/>
            <a:ext cx="7061200" cy="588962"/>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16"/>
          <p:cNvSpPr>
            <a:spLocks noGrp="1"/>
          </p:cNvSpPr>
          <p:nvPr>
            <p:ph type="body" idx="1"/>
          </p:nvPr>
        </p:nvSpPr>
        <p:spPr>
          <a:xfrm>
            <a:off x="1955800" y="1066800"/>
            <a:ext cx="7061200" cy="5283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FF4501"/>
              </a:buClr>
              <a:buFont typeface="Arial" pitchFamily="34"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6"/>
          <p:cNvSpPr>
            <a:spLocks noGrp="1"/>
          </p:cNvSpPr>
          <p:nvPr>
            <p:ph type="sldNum" sz="quarter" idx="4"/>
          </p:nvPr>
        </p:nvSpPr>
        <p:spPr>
          <a:xfrm>
            <a:off x="6900335" y="6521457"/>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9" name="Rectangle 8"/>
          <p:cNvSpPr/>
          <p:nvPr userDrawn="1"/>
        </p:nvSpPr>
        <p:spPr>
          <a:xfrm>
            <a:off x="1" y="6553202"/>
            <a:ext cx="9143999" cy="45719"/>
          </a:xfrm>
          <a:prstGeom prst="rect">
            <a:avLst/>
          </a:prstGeom>
          <a:solidFill>
            <a:srgbClr val="FF8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8506032"/>
      </p:ext>
    </p:extLst>
  </p:cSld>
  <p:clrMap bg1="lt1" tx1="dk1" bg2="lt2" tx2="dk2" accent1="accent1" accent2="accent2" accent3="accent3" accent4="accent4" accent5="accent5" accent6="accent6" hlink="hlink" folHlink="folHlink"/>
  <p:sldLayoutIdLst>
    <p:sldLayoutId id="2147483695" r:id="rId1"/>
    <p:sldLayoutId id="2147483699" r:id="rId2"/>
  </p:sldLayoutIdLst>
  <p:hf hdr="0" ftr="0" dt="0"/>
  <p:txStyles>
    <p:titleStyle>
      <a:lvl1pPr algn="ctr" defTabSz="914400" rtl="0" eaLnBrk="1" latinLnBrk="0" hangingPunct="1">
        <a:spcBef>
          <a:spcPct val="0"/>
        </a:spcBef>
        <a:buNone/>
        <a:defRPr sz="32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1847088" cy="6858000"/>
          </a:xfrm>
          <a:prstGeom prst="rect">
            <a:avLst/>
          </a:prstGeom>
          <a:solidFill>
            <a:srgbClr val="03162F"/>
          </a:solidFill>
          <a:ln>
            <a:solidFill>
              <a:srgbClr val="031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Placeholder 15"/>
          <p:cNvSpPr>
            <a:spLocks noGrp="1"/>
          </p:cNvSpPr>
          <p:nvPr>
            <p:ph type="title"/>
          </p:nvPr>
        </p:nvSpPr>
        <p:spPr>
          <a:xfrm>
            <a:off x="1955800" y="274638"/>
            <a:ext cx="7061200" cy="588962"/>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16"/>
          <p:cNvSpPr>
            <a:spLocks noGrp="1"/>
          </p:cNvSpPr>
          <p:nvPr>
            <p:ph type="body" idx="1"/>
          </p:nvPr>
        </p:nvSpPr>
        <p:spPr>
          <a:xfrm>
            <a:off x="1955800" y="1066800"/>
            <a:ext cx="7061200" cy="5283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FF4501"/>
              </a:buClr>
              <a:buFont typeface="Arial" pitchFamily="34"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6"/>
          <p:cNvSpPr>
            <a:spLocks noGrp="1"/>
          </p:cNvSpPr>
          <p:nvPr>
            <p:ph type="sldNum" sz="quarter" idx="4"/>
          </p:nvPr>
        </p:nvSpPr>
        <p:spPr>
          <a:xfrm>
            <a:off x="6900335" y="6521457"/>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9" name="Rectangle 8"/>
          <p:cNvSpPr/>
          <p:nvPr userDrawn="1"/>
        </p:nvSpPr>
        <p:spPr>
          <a:xfrm>
            <a:off x="1" y="6553202"/>
            <a:ext cx="9143999" cy="45719"/>
          </a:xfrm>
          <a:prstGeom prst="rect">
            <a:avLst/>
          </a:prstGeom>
          <a:solidFill>
            <a:srgbClr val="FF8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0416081"/>
      </p:ext>
    </p:extLst>
  </p:cSld>
  <p:clrMap bg1="lt1" tx1="dk1" bg2="lt2" tx2="dk2" accent1="accent1" accent2="accent2" accent3="accent3" accent4="accent4" accent5="accent5" accent6="accent6" hlink="hlink" folHlink="folHlink"/>
  <p:sldLayoutIdLst>
    <p:sldLayoutId id="2147483735" r:id="rId1"/>
    <p:sldLayoutId id="2147483736" r:id="rId2"/>
  </p:sldLayoutIdLst>
  <p:hf hdr="0" ftr="0" dt="0"/>
  <p:txStyles>
    <p:titleStyle>
      <a:lvl1pPr algn="ctr" defTabSz="914400" rtl="0" eaLnBrk="1" latinLnBrk="0" hangingPunct="1">
        <a:spcBef>
          <a:spcPct val="0"/>
        </a:spcBef>
        <a:buNone/>
        <a:defRPr sz="32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200" y="76200"/>
            <a:ext cx="8991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pic>
        <p:nvPicPr>
          <p:cNvPr id="3077" name="Straight Connector 7"/>
          <p:cNvPicPr>
            <a:picLocks noChangeArrowheads="1"/>
          </p:cNvPicPr>
          <p:nvPr/>
        </p:nvPicPr>
        <p:blipFill>
          <a:blip r:embed="rId7" cstate="print"/>
          <a:srcRect/>
          <a:stretch>
            <a:fillRect/>
          </a:stretch>
        </p:blipFill>
        <p:spPr bwMode="auto">
          <a:xfrm>
            <a:off x="103188" y="914400"/>
            <a:ext cx="8882062" cy="19050"/>
          </a:xfrm>
          <a:prstGeom prst="rect">
            <a:avLst/>
          </a:prstGeom>
          <a:solidFill>
            <a:schemeClr val="tx2"/>
          </a:solidFill>
          <a:ln w="9525">
            <a:noFill/>
            <a:miter lim="800000"/>
            <a:headEnd/>
            <a:tailEnd/>
          </a:ln>
        </p:spPr>
      </p:pic>
      <p:sp>
        <p:nvSpPr>
          <p:cNvPr id="10" name="TextBox 9"/>
          <p:cNvSpPr txBox="1"/>
          <p:nvPr/>
        </p:nvSpPr>
        <p:spPr bwMode="auto">
          <a:xfrm>
            <a:off x="8702566" y="6158552"/>
            <a:ext cx="304800" cy="228600"/>
          </a:xfrm>
          <a:prstGeom prst="rect">
            <a:avLst/>
          </a:prstGeom>
          <a:noFill/>
          <a:ln w="9525">
            <a:noFill/>
            <a:miter lim="800000"/>
            <a:headEnd/>
            <a:tailEnd/>
          </a:ln>
          <a:effectLst/>
        </p:spPr>
        <p:txBody>
          <a:bodyPr wrap="square" lIns="45720" rIns="45720" rtlCol="0">
            <a:noAutofit/>
          </a:bodyPr>
          <a:lstStyle/>
          <a:p>
            <a:pPr algn="ctr">
              <a:spcBef>
                <a:spcPct val="50000"/>
              </a:spcBef>
            </a:pPr>
            <a:fld id="{4FAF1886-DFCE-4D11-BE64-F49686CFD1B0}" type="slidenum">
              <a:rPr lang="en-US" sz="1200" b="1">
                <a:solidFill>
                  <a:srgbClr val="0C1C47"/>
                </a:solidFill>
                <a:ea typeface="ＭＳ Ｐゴシック" charset="-128"/>
                <a:cs typeface="Arial" pitchFamily="34" charset="0"/>
              </a:rPr>
              <a:pPr algn="ctr">
                <a:spcBef>
                  <a:spcPct val="50000"/>
                </a:spcBef>
              </a:pPr>
              <a:t>‹#›</a:t>
            </a:fld>
            <a:endParaRPr lang="en-US" sz="1200" b="1" dirty="0">
              <a:solidFill>
                <a:srgbClr val="0C1C47"/>
              </a:solidFill>
              <a:ea typeface="ＭＳ Ｐゴシック" charset="-128"/>
              <a:cs typeface="Arial" pitchFamily="34" charset="0"/>
            </a:endParaRPr>
          </a:p>
        </p:txBody>
      </p:sp>
      <p:sp>
        <p:nvSpPr>
          <p:cNvPr id="11" name="Rectangle 10"/>
          <p:cNvSpPr/>
          <p:nvPr userDrawn="1"/>
        </p:nvSpPr>
        <p:spPr bwMode="auto">
          <a:xfrm>
            <a:off x="0" y="6510528"/>
            <a:ext cx="9144000" cy="347472"/>
          </a:xfrm>
          <a:prstGeom prst="rect">
            <a:avLst/>
          </a:prstGeom>
          <a:solidFill>
            <a:schemeClr val="accent2"/>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tIns="9144" rIns="228600" rtlCol="0" anchor="ctr"/>
          <a:lstStyle/>
          <a:p>
            <a:pPr algn="r" fontAlgn="base">
              <a:spcBef>
                <a:spcPct val="0"/>
              </a:spcBef>
              <a:spcAft>
                <a:spcPct val="0"/>
              </a:spcAft>
            </a:pPr>
            <a:r>
              <a:rPr lang="en-US" sz="1100" b="1" dirty="0">
                <a:solidFill>
                  <a:srgbClr val="FFFFFF"/>
                </a:solidFill>
                <a:cs typeface="Arial" charset="0"/>
              </a:rPr>
              <a:t>SDCY District Diagnostic | September 2015</a:t>
            </a:r>
          </a:p>
        </p:txBody>
      </p:sp>
      <p:pic>
        <p:nvPicPr>
          <p:cNvPr id="2050" name="Picture 2" descr="G:\ALL STAFF Personal Files\Alison Segal\York, PA\YCSD Logo.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04800" y="6131564"/>
            <a:ext cx="712788" cy="71278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9949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4" r:id="rId5"/>
  </p:sldLayoutIdLst>
  <p:hf sldNum="0" hdr="0" ftr="0" dt="0"/>
  <p:txStyles>
    <p:titleStyle>
      <a:lvl1pPr algn="ctr" rtl="0" eaLnBrk="1" fontAlgn="base" hangingPunct="1">
        <a:spcBef>
          <a:spcPct val="0"/>
        </a:spcBef>
        <a:spcAft>
          <a:spcPct val="0"/>
        </a:spcAft>
        <a:defRPr sz="2800" b="1">
          <a:solidFill>
            <a:srgbClr val="0C1C47"/>
          </a:solidFill>
          <a:latin typeface="Calibri" pitchFamily="34" charset="0"/>
          <a:ea typeface="Arial" charset="0"/>
          <a:cs typeface="Arial" pitchFamily="34" charset="0"/>
        </a:defRPr>
      </a:lvl1pPr>
      <a:lvl2pPr algn="ctr" rtl="0" eaLnBrk="1" fontAlgn="base" hangingPunct="1">
        <a:spcBef>
          <a:spcPct val="0"/>
        </a:spcBef>
        <a:spcAft>
          <a:spcPct val="0"/>
        </a:spcAft>
        <a:defRPr sz="2800" b="1">
          <a:solidFill>
            <a:schemeClr val="tx1"/>
          </a:solidFill>
          <a:latin typeface="Calibri" pitchFamily="34" charset="0"/>
          <a:ea typeface="Arial" charset="0"/>
          <a:cs typeface="Arial" charset="0"/>
        </a:defRPr>
      </a:lvl2pPr>
      <a:lvl3pPr algn="ctr" rtl="0" eaLnBrk="1" fontAlgn="base" hangingPunct="1">
        <a:spcBef>
          <a:spcPct val="0"/>
        </a:spcBef>
        <a:spcAft>
          <a:spcPct val="0"/>
        </a:spcAft>
        <a:defRPr sz="2800" b="1">
          <a:solidFill>
            <a:schemeClr val="tx1"/>
          </a:solidFill>
          <a:latin typeface="Calibri" pitchFamily="34" charset="0"/>
          <a:ea typeface="Arial" charset="0"/>
          <a:cs typeface="Arial" charset="0"/>
        </a:defRPr>
      </a:lvl3pPr>
      <a:lvl4pPr algn="ctr" rtl="0" eaLnBrk="1" fontAlgn="base" hangingPunct="1">
        <a:spcBef>
          <a:spcPct val="0"/>
        </a:spcBef>
        <a:spcAft>
          <a:spcPct val="0"/>
        </a:spcAft>
        <a:defRPr sz="2800" b="1">
          <a:solidFill>
            <a:schemeClr val="tx1"/>
          </a:solidFill>
          <a:latin typeface="Calibri" pitchFamily="34" charset="0"/>
          <a:ea typeface="Arial" charset="0"/>
          <a:cs typeface="Arial" charset="0"/>
        </a:defRPr>
      </a:lvl4pPr>
      <a:lvl5pPr algn="ctr" rtl="0" eaLnBrk="1" fontAlgn="base" hangingPunct="1">
        <a:spcBef>
          <a:spcPct val="0"/>
        </a:spcBef>
        <a:spcAft>
          <a:spcPct val="0"/>
        </a:spcAft>
        <a:defRPr sz="2800" b="1">
          <a:solidFill>
            <a:schemeClr val="tx1"/>
          </a:solidFill>
          <a:latin typeface="Calibri" pitchFamily="34" charset="0"/>
          <a:ea typeface="Arial" charset="0"/>
          <a:cs typeface="Arial" charset="0"/>
        </a:defRPr>
      </a:lvl5pPr>
      <a:lvl6pPr marL="457200" algn="l" rtl="0" eaLnBrk="1" fontAlgn="base" hangingPunct="1">
        <a:spcBef>
          <a:spcPct val="0"/>
        </a:spcBef>
        <a:spcAft>
          <a:spcPct val="0"/>
        </a:spcAft>
        <a:defRPr sz="3200" b="1">
          <a:solidFill>
            <a:schemeClr val="bg2"/>
          </a:solidFill>
          <a:latin typeface="Franklin Gothic Medium" pitchFamily="34" charset="0"/>
          <a:cs typeface="Arial" charset="0"/>
        </a:defRPr>
      </a:lvl6pPr>
      <a:lvl7pPr marL="914400" algn="l" rtl="0" eaLnBrk="1" fontAlgn="base" hangingPunct="1">
        <a:spcBef>
          <a:spcPct val="0"/>
        </a:spcBef>
        <a:spcAft>
          <a:spcPct val="0"/>
        </a:spcAft>
        <a:defRPr sz="3200" b="1">
          <a:solidFill>
            <a:schemeClr val="bg2"/>
          </a:solidFill>
          <a:latin typeface="Franklin Gothic Medium" pitchFamily="34" charset="0"/>
          <a:cs typeface="Arial" charset="0"/>
        </a:defRPr>
      </a:lvl7pPr>
      <a:lvl8pPr marL="1371600" algn="l" rtl="0" eaLnBrk="1" fontAlgn="base" hangingPunct="1">
        <a:spcBef>
          <a:spcPct val="0"/>
        </a:spcBef>
        <a:spcAft>
          <a:spcPct val="0"/>
        </a:spcAft>
        <a:defRPr sz="3200" b="1">
          <a:solidFill>
            <a:schemeClr val="bg2"/>
          </a:solidFill>
          <a:latin typeface="Franklin Gothic Medium" pitchFamily="34" charset="0"/>
          <a:cs typeface="Arial" charset="0"/>
        </a:defRPr>
      </a:lvl8pPr>
      <a:lvl9pPr marL="1828800" algn="l" rtl="0" eaLnBrk="1" fontAlgn="base" hangingPunct="1">
        <a:spcBef>
          <a:spcPct val="0"/>
        </a:spcBef>
        <a:spcAft>
          <a:spcPct val="0"/>
        </a:spcAft>
        <a:defRPr sz="3200" b="1">
          <a:solidFill>
            <a:schemeClr val="bg2"/>
          </a:solidFill>
          <a:latin typeface="Franklin Gothic Medium" pitchFamily="34"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Calibri" pitchFamily="34" charset="0"/>
          <a:ea typeface="Arial" charset="0"/>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Calibri" pitchFamily="34" charset="0"/>
          <a:ea typeface="Arial" charset="0"/>
          <a:cs typeface="Arial" pitchFamily="34" charset="0"/>
        </a:defRPr>
      </a:lvl2pPr>
      <a:lvl3pPr marL="1143000" indent="-228600" algn="l" rtl="0" eaLnBrk="1" fontAlgn="base" hangingPunct="1">
        <a:spcBef>
          <a:spcPct val="20000"/>
        </a:spcBef>
        <a:spcAft>
          <a:spcPct val="0"/>
        </a:spcAft>
        <a:buChar char="•"/>
        <a:defRPr sz="2000">
          <a:solidFill>
            <a:schemeClr val="tx1"/>
          </a:solidFill>
          <a:latin typeface="Calibri" pitchFamily="34" charset="0"/>
          <a:ea typeface="Arial" charset="0"/>
          <a:cs typeface="Arial" pitchFamily="34" charset="0"/>
        </a:defRPr>
      </a:lvl3pPr>
      <a:lvl4pPr marL="1600200" indent="-228600" algn="l" rtl="0" eaLnBrk="1" fontAlgn="base" hangingPunct="1">
        <a:spcBef>
          <a:spcPct val="20000"/>
        </a:spcBef>
        <a:spcAft>
          <a:spcPct val="0"/>
        </a:spcAft>
        <a:buChar char="–"/>
        <a:defRPr>
          <a:solidFill>
            <a:schemeClr val="tx1"/>
          </a:solidFill>
          <a:latin typeface="Calibri" pitchFamily="34" charset="0"/>
          <a:ea typeface="Arial" charset="0"/>
          <a:cs typeface="Arial" pitchFamily="34" charset="0"/>
        </a:defRPr>
      </a:lvl4pPr>
      <a:lvl5pPr marL="2057400" indent="-228600" algn="l" rtl="0" eaLnBrk="1" fontAlgn="base" hangingPunct="1">
        <a:spcBef>
          <a:spcPct val="20000"/>
        </a:spcBef>
        <a:spcAft>
          <a:spcPct val="0"/>
        </a:spcAft>
        <a:buChar char="»"/>
        <a:defRPr sz="1600">
          <a:solidFill>
            <a:schemeClr val="tx1"/>
          </a:solidFill>
          <a:latin typeface="Calibri" pitchFamily="34" charset="0"/>
          <a:ea typeface="Arial" charset="0"/>
          <a:cs typeface="Arial" pitchFamily="34" charset="0"/>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762000" y="333375"/>
            <a:ext cx="7766050"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5123" name="Rectangle 4"/>
          <p:cNvSpPr>
            <a:spLocks noGrp="1" noChangeArrowheads="1"/>
          </p:cNvSpPr>
          <p:nvPr>
            <p:ph type="body" idx="1"/>
          </p:nvPr>
        </p:nvSpPr>
        <p:spPr bwMode="auto">
          <a:xfrm>
            <a:off x="762000" y="1052513"/>
            <a:ext cx="7805738" cy="51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79" name="Rectangle 7"/>
          <p:cNvSpPr>
            <a:spLocks noGrp="1" noChangeArrowheads="1"/>
          </p:cNvSpPr>
          <p:nvPr>
            <p:ph type="sldNum" sz="quarter" idx="4"/>
          </p:nvPr>
        </p:nvSpPr>
        <p:spPr bwMode="auto">
          <a:xfrm>
            <a:off x="6553200" y="6453188"/>
            <a:ext cx="1981200" cy="26828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smtClean="0">
                <a:latin typeface="Verdana" pitchFamily="34" charset="0"/>
                <a:cs typeface="+mn-cs"/>
              </a:defRPr>
            </a:lvl1pPr>
          </a:lstStyle>
          <a:p>
            <a:fld id="{B6F15528-21DE-4FAA-801E-634DDDAF4B2B}" type="slidenum">
              <a:rPr lang="en-US">
                <a:solidFill>
                  <a:srgbClr val="000000"/>
                </a:solidFill>
              </a:rPr>
              <a:pPr/>
              <a:t>‹#›</a:t>
            </a:fld>
            <a:endParaRPr lang="en-US" dirty="0">
              <a:solidFill>
                <a:srgbClr val="000000"/>
              </a:solidFill>
            </a:endParaRPr>
          </a:p>
        </p:txBody>
      </p:sp>
      <p:sp>
        <p:nvSpPr>
          <p:cNvPr id="3080" name="Line 8"/>
          <p:cNvSpPr>
            <a:spLocks noChangeShapeType="1"/>
          </p:cNvSpPr>
          <p:nvPr/>
        </p:nvSpPr>
        <p:spPr bwMode="auto">
          <a:xfrm>
            <a:off x="762000" y="304800"/>
            <a:ext cx="7842250" cy="0"/>
          </a:xfrm>
          <a:prstGeom prst="line">
            <a:avLst/>
          </a:prstGeom>
          <a:noFill/>
          <a:ln w="25400" cap="sq">
            <a:solidFill>
              <a:srgbClr val="969696"/>
            </a:solidFill>
            <a:round/>
            <a:headEnd type="none" w="sm" len="sm"/>
            <a:tailEnd type="none" w="sm" len="sm"/>
          </a:ln>
          <a:effectLst/>
        </p:spPr>
        <p:txBody>
          <a:bodyPr/>
          <a:lstStyle/>
          <a:p>
            <a:pPr algn="ctr">
              <a:defRPr/>
            </a:pPr>
            <a:endParaRPr lang="en-US" dirty="0">
              <a:solidFill>
                <a:srgbClr val="000000"/>
              </a:solidFill>
            </a:endParaRPr>
          </a:p>
        </p:txBody>
      </p:sp>
      <p:sp>
        <p:nvSpPr>
          <p:cNvPr id="3081" name="Text Box 9"/>
          <p:cNvSpPr txBox="1">
            <a:spLocks noChangeArrowheads="1"/>
          </p:cNvSpPr>
          <p:nvPr/>
        </p:nvSpPr>
        <p:spPr bwMode="auto">
          <a:xfrm>
            <a:off x="7924800" y="6430963"/>
            <a:ext cx="609600" cy="274637"/>
          </a:xfrm>
          <a:prstGeom prst="rect">
            <a:avLst/>
          </a:prstGeom>
          <a:noFill/>
          <a:ln w="9525">
            <a:noFill/>
            <a:miter lim="800000"/>
            <a:headEnd/>
            <a:tailEnd/>
          </a:ln>
          <a:effectLst/>
        </p:spPr>
        <p:txBody>
          <a:bodyPr>
            <a:spAutoFit/>
          </a:bodyPr>
          <a:lstStyle/>
          <a:p>
            <a:pPr algn="r">
              <a:spcBef>
                <a:spcPct val="50000"/>
              </a:spcBef>
              <a:defRPr/>
            </a:pPr>
            <a:fld id="{5DDCB601-9600-49A6-96AB-4947D10BB9BA}" type="slidenum">
              <a:rPr lang="en-US" sz="1200">
                <a:solidFill>
                  <a:srgbClr val="000000"/>
                </a:solidFill>
                <a:latin typeface="Century Gothic" pitchFamily="34" charset="0"/>
              </a:rPr>
              <a:pPr algn="r">
                <a:spcBef>
                  <a:spcPct val="50000"/>
                </a:spcBef>
                <a:defRPr/>
              </a:pPr>
              <a:t>‹#›</a:t>
            </a:fld>
            <a:endParaRPr lang="en-US" sz="1200" dirty="0">
              <a:solidFill>
                <a:srgbClr val="000000"/>
              </a:solidFill>
              <a:latin typeface="Century Gothic" pitchFamily="34" charset="0"/>
            </a:endParaRPr>
          </a:p>
        </p:txBody>
      </p:sp>
    </p:spTree>
    <p:extLst>
      <p:ext uri="{BB962C8B-B14F-4D97-AF65-F5344CB8AC3E}">
        <p14:creationId xmlns:p14="http://schemas.microsoft.com/office/powerpoint/2010/main" val="6282495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9" r:id="rId3"/>
    <p:sldLayoutId id="2147483750" r:id="rId4"/>
    <p:sldLayoutId id="2147483751" r:id="rId5"/>
    <p:sldLayoutId id="2147483752" r:id="rId6"/>
    <p:sldLayoutId id="2147483753" r:id="rId7"/>
  </p:sldLayoutIdLst>
  <p:txStyles>
    <p:titleStyle>
      <a:lvl1pPr algn="l" rtl="0" eaLnBrk="1" fontAlgn="base" hangingPunct="1">
        <a:spcBef>
          <a:spcPct val="0"/>
        </a:spcBef>
        <a:spcAft>
          <a:spcPct val="0"/>
        </a:spcAft>
        <a:defRPr b="1">
          <a:solidFill>
            <a:schemeClr val="tx2"/>
          </a:solidFill>
          <a:latin typeface="+mj-lt"/>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n-lt"/>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n-lt"/>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n-lt"/>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456" y="2119730"/>
            <a:ext cx="8022566" cy="1470025"/>
          </a:xfrm>
        </p:spPr>
        <p:txBody>
          <a:bodyPr>
            <a:normAutofit fontScale="90000"/>
          </a:bodyPr>
          <a:lstStyle/>
          <a:p>
            <a:pPr algn="ctr"/>
            <a:br>
              <a:rPr lang="en-US" dirty="0">
                <a:solidFill>
                  <a:schemeClr val="tx1"/>
                </a:solidFill>
              </a:rPr>
            </a:br>
            <a:r>
              <a:rPr lang="en-US" sz="3100" dirty="0">
                <a:solidFill>
                  <a:schemeClr val="tx1"/>
                </a:solidFill>
              </a:rPr>
              <a:t>Act 141 Recovery Plan</a:t>
            </a:r>
            <a:br>
              <a:rPr lang="en-US" dirty="0">
                <a:solidFill>
                  <a:schemeClr val="tx1"/>
                </a:solidFill>
              </a:rPr>
            </a:br>
            <a:r>
              <a:rPr lang="en-US" sz="3100" dirty="0">
                <a:solidFill>
                  <a:schemeClr val="tx1"/>
                </a:solidFill>
              </a:rPr>
              <a:t>York City School District</a:t>
            </a:r>
            <a:br>
              <a:rPr lang="en-US" sz="3100" dirty="0">
                <a:solidFill>
                  <a:schemeClr val="tx1"/>
                </a:solidFill>
              </a:rPr>
            </a:br>
            <a:r>
              <a:rPr lang="en-US" sz="2200" dirty="0">
                <a:solidFill>
                  <a:schemeClr val="tx1"/>
                </a:solidFill>
              </a:rPr>
              <a:t>March 16, 2016 </a:t>
            </a:r>
            <a:br>
              <a:rPr lang="en-US" sz="2200" dirty="0">
                <a:solidFill>
                  <a:schemeClr val="tx1"/>
                </a:solidFill>
              </a:rPr>
            </a:br>
            <a:r>
              <a:rPr lang="en-US" sz="2200" dirty="0">
                <a:solidFill>
                  <a:srgbClr val="FF0000"/>
                </a:solidFill>
              </a:rPr>
              <a:t>Amended December 14, 2022</a:t>
            </a:r>
            <a:br>
              <a:rPr lang="en-US" dirty="0">
                <a:solidFill>
                  <a:srgbClr val="FF0000"/>
                </a:solidFill>
              </a:rPr>
            </a:br>
            <a:br>
              <a:rPr lang="en-US" sz="2700" dirty="0">
                <a:solidFill>
                  <a:srgbClr val="FF0000"/>
                </a:solidFill>
              </a:rPr>
            </a:br>
            <a:r>
              <a:rPr lang="en-US" sz="1800" dirty="0">
                <a:solidFill>
                  <a:schemeClr val="tx1"/>
                </a:solidFill>
              </a:rPr>
              <a:t>Prepared by</a:t>
            </a:r>
            <a:br>
              <a:rPr lang="en-US" sz="1800" dirty="0">
                <a:solidFill>
                  <a:schemeClr val="tx1"/>
                </a:solidFill>
              </a:rPr>
            </a:br>
            <a:r>
              <a:rPr lang="en-US" sz="2200" dirty="0">
                <a:solidFill>
                  <a:schemeClr val="tx1"/>
                </a:solidFill>
              </a:rPr>
              <a:t>Dr. Michael Thew, Chief Recovery Officer</a:t>
            </a:r>
            <a:br>
              <a:rPr lang="en-US" sz="1800" dirty="0">
                <a:solidFill>
                  <a:schemeClr val="tx1"/>
                </a:solidFill>
              </a:rPr>
            </a:br>
            <a:br>
              <a:rPr lang="en-US" sz="1800" dirty="0">
                <a:solidFill>
                  <a:schemeClr val="tx1"/>
                </a:solidFill>
              </a:rPr>
            </a:br>
            <a:r>
              <a:rPr lang="en-US" sz="1800" dirty="0">
                <a:solidFill>
                  <a:schemeClr val="tx1"/>
                </a:solidFill>
              </a:rPr>
              <a:t>in conjunction with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145" y="4845438"/>
            <a:ext cx="2173233" cy="602582"/>
          </a:xfrm>
          <a:prstGeom prst="rect">
            <a:avLst/>
          </a:prstGeom>
        </p:spPr>
      </p:pic>
      <p:pic>
        <p:nvPicPr>
          <p:cNvPr id="6" name="Picture 2" descr="T:\MIE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3719" y="4943195"/>
            <a:ext cx="1898044" cy="602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A3B033-2A7A-917C-3782-6CC426D7BAEE}"/>
              </a:ext>
            </a:extLst>
          </p:cNvPr>
          <p:cNvSpPr txBox="1"/>
          <p:nvPr/>
        </p:nvSpPr>
        <p:spPr>
          <a:xfrm rot="10800000" flipV="1">
            <a:off x="5014760" y="5545777"/>
            <a:ext cx="2820202" cy="369332"/>
          </a:xfrm>
          <a:prstGeom prst="rect">
            <a:avLst/>
          </a:prstGeom>
          <a:noFill/>
        </p:spPr>
        <p:txBody>
          <a:bodyPr wrap="square">
            <a:spAutoFit/>
          </a:bodyPr>
          <a:lstStyle/>
          <a:p>
            <a:pPr algn="ctr"/>
            <a:r>
              <a:rPr lang="en-US" dirty="0"/>
              <a:t>2016</a:t>
            </a:r>
          </a:p>
        </p:txBody>
      </p:sp>
      <p:sp>
        <p:nvSpPr>
          <p:cNvPr id="8" name="TextBox 7">
            <a:extLst>
              <a:ext uri="{FF2B5EF4-FFF2-40B4-BE49-F238E27FC236}">
                <a16:creationId xmlns:a16="http://schemas.microsoft.com/office/drawing/2014/main" id="{285BBDBE-B40D-AD71-B6EA-1CB77A51BC28}"/>
              </a:ext>
            </a:extLst>
          </p:cNvPr>
          <p:cNvSpPr txBox="1"/>
          <p:nvPr/>
        </p:nvSpPr>
        <p:spPr>
          <a:xfrm>
            <a:off x="1130968" y="5514929"/>
            <a:ext cx="4232751" cy="369332"/>
          </a:xfrm>
          <a:prstGeom prst="rect">
            <a:avLst/>
          </a:prstGeom>
          <a:noFill/>
        </p:spPr>
        <p:txBody>
          <a:bodyPr wrap="square">
            <a:spAutoFit/>
          </a:bodyPr>
          <a:lstStyle/>
          <a:p>
            <a:pPr algn="ctr"/>
            <a:r>
              <a:rPr lang="en-US" dirty="0"/>
              <a:t>2016, 2022</a:t>
            </a:r>
          </a:p>
        </p:txBody>
      </p:sp>
    </p:spTree>
    <p:extLst>
      <p:ext uri="{BB962C8B-B14F-4D97-AF65-F5344CB8AC3E}">
        <p14:creationId xmlns:p14="http://schemas.microsoft.com/office/powerpoint/2010/main" val="4032922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625" y="1125539"/>
            <a:ext cx="8882742" cy="5015896"/>
          </a:xfrm>
        </p:spPr>
        <p:txBody>
          <a:bodyPr>
            <a:normAutofit lnSpcReduction="10000"/>
          </a:bodyPr>
          <a:lstStyle/>
          <a:p>
            <a:pPr marL="0" lvl="0" indent="0">
              <a:buNone/>
            </a:pPr>
            <a:r>
              <a:rPr lang="en-US" dirty="0"/>
              <a:t>Key assumptions in the District’s 2015-16 adopted budget include:</a:t>
            </a:r>
          </a:p>
          <a:p>
            <a:pPr marL="0" lvl="0" indent="0">
              <a:buNone/>
            </a:pPr>
            <a:endParaRPr lang="en-US" dirty="0"/>
          </a:p>
          <a:p>
            <a:r>
              <a:rPr lang="en-US" sz="2200" dirty="0"/>
              <a:t>Revenues</a:t>
            </a:r>
          </a:p>
          <a:p>
            <a:pPr lvl="1">
              <a:buFont typeface="Arial" pitchFamily="34" charset="0"/>
              <a:buChar char="-"/>
            </a:pPr>
            <a:r>
              <a:rPr lang="en-US" sz="1900" dirty="0"/>
              <a:t>$5.6 million in revenue from Governor Wolf’s proposed education budget</a:t>
            </a:r>
          </a:p>
          <a:p>
            <a:pPr marL="457200" lvl="1" indent="0">
              <a:buNone/>
            </a:pPr>
            <a:endParaRPr lang="en-US" sz="2100" dirty="0"/>
          </a:p>
          <a:p>
            <a:r>
              <a:rPr lang="en-US" sz="2200" dirty="0"/>
              <a:t>Expenditure Issues</a:t>
            </a:r>
          </a:p>
          <a:p>
            <a:pPr lvl="1">
              <a:buFont typeface="Arial" pitchFamily="34" charset="0"/>
              <a:buChar char="-"/>
            </a:pPr>
            <a:r>
              <a:rPr lang="en-US" sz="1900" dirty="0"/>
              <a:t>Additional personnel, including positions that will not be acted on until passage of the State budget finalizes revenue</a:t>
            </a:r>
          </a:p>
          <a:p>
            <a:pPr lvl="1">
              <a:buFont typeface="Arial" pitchFamily="34" charset="0"/>
              <a:buChar char="-"/>
            </a:pPr>
            <a:r>
              <a:rPr lang="en-US" sz="1900" dirty="0"/>
              <a:t>Healthcare benefits inflation of 8% per year</a:t>
            </a:r>
          </a:p>
          <a:p>
            <a:pPr lvl="1">
              <a:buFont typeface="Arial" pitchFamily="34" charset="0"/>
              <a:buChar char="-"/>
            </a:pPr>
            <a:r>
              <a:rPr lang="en-US" sz="1900" dirty="0"/>
              <a:t>Increasing retirement contribution rate</a:t>
            </a:r>
          </a:p>
          <a:p>
            <a:pPr lvl="1">
              <a:buFont typeface="Arial" pitchFamily="34" charset="0"/>
              <a:buChar char="-"/>
            </a:pPr>
            <a:r>
              <a:rPr lang="en-US" sz="1900" dirty="0"/>
              <a:t>Current collective bargaining agreement for July 1, 2015 through June 30, 2017</a:t>
            </a:r>
          </a:p>
          <a:p>
            <a:pPr lvl="2"/>
            <a:r>
              <a:rPr lang="en-US" sz="1700" dirty="0"/>
              <a:t>Average of 2.50% increase in 2015-16</a:t>
            </a:r>
            <a:endParaRPr lang="en-US" sz="1700" dirty="0">
              <a:solidFill>
                <a:srgbClr val="FF0000"/>
              </a:solidFill>
            </a:endParaRPr>
          </a:p>
          <a:p>
            <a:pPr lvl="2"/>
            <a:r>
              <a:rPr lang="en-US" sz="1700" dirty="0"/>
              <a:t>Average of 2.75% increase in 2016-17</a:t>
            </a:r>
          </a:p>
          <a:p>
            <a:pPr marL="914400" lvl="2" indent="0">
              <a:buNone/>
            </a:pPr>
            <a:endParaRPr lang="en-US" dirty="0"/>
          </a:p>
          <a:p>
            <a:pPr lvl="0"/>
            <a:endParaRPr lang="en-US" dirty="0"/>
          </a:p>
          <a:p>
            <a:endParaRPr lang="en-US" dirty="0"/>
          </a:p>
        </p:txBody>
      </p:sp>
      <p:sp>
        <p:nvSpPr>
          <p:cNvPr id="3" name="Title 2"/>
          <p:cNvSpPr>
            <a:spLocks noGrp="1"/>
          </p:cNvSpPr>
          <p:nvPr>
            <p:ph type="title"/>
          </p:nvPr>
        </p:nvSpPr>
        <p:spPr/>
        <p:txBody>
          <a:bodyPr/>
          <a:lstStyle/>
          <a:p>
            <a:pPr algn="ctr"/>
            <a:r>
              <a:rPr lang="en-US" dirty="0"/>
              <a:t>Current Budget Realities</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10</a:t>
            </a:fld>
            <a:endParaRPr lang="en-US" sz="1400" b="1" i="0" dirty="0">
              <a:latin typeface="Garamond" pitchFamily="18" charset="0"/>
            </a:endParaRPr>
          </a:p>
        </p:txBody>
      </p:sp>
      <p:sp>
        <p:nvSpPr>
          <p:cNvPr id="8" name="Rectangle 7"/>
          <p:cNvSpPr/>
          <p:nvPr/>
        </p:nvSpPr>
        <p:spPr>
          <a:xfrm>
            <a:off x="5371246" y="1688963"/>
            <a:ext cx="8696326" cy="646331"/>
          </a:xfrm>
          <a:prstGeom prst="rect">
            <a:avLst/>
          </a:prstGeom>
          <a:noFill/>
        </p:spPr>
        <p:txBody>
          <a:bodyPr wrap="square">
            <a:spAutoFit/>
          </a:bodyPr>
          <a:lstStyle/>
          <a:p>
            <a:pPr marL="285750" indent="-285750">
              <a:buFont typeface="Wingdings" pitchFamily="2" charset="2"/>
              <a:buChar char="§"/>
            </a:pPr>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93486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069928"/>
            <a:ext cx="9144000" cy="5160751"/>
          </a:xfrm>
        </p:spPr>
        <p:txBody>
          <a:bodyPr>
            <a:normAutofit lnSpcReduction="10000"/>
          </a:bodyPr>
          <a:lstStyle/>
          <a:p>
            <a:pPr lvl="0"/>
            <a:r>
              <a:rPr lang="en-US" dirty="0"/>
              <a:t>Basis of Baseline Financial Projections</a:t>
            </a:r>
          </a:p>
          <a:p>
            <a:pPr lvl="1"/>
            <a:r>
              <a:rPr lang="en-US" sz="1900" dirty="0"/>
              <a:t>2013-14 actual revenues and expenditures</a:t>
            </a:r>
          </a:p>
          <a:p>
            <a:pPr lvl="1"/>
            <a:r>
              <a:rPr lang="en-US" sz="1900" dirty="0"/>
              <a:t>2014-15 revenue and expenditure estimate as of October 2015</a:t>
            </a:r>
          </a:p>
          <a:p>
            <a:pPr lvl="1"/>
            <a:r>
              <a:rPr lang="en-US" sz="1900" dirty="0"/>
              <a:t>2015-16 adopted budget</a:t>
            </a:r>
          </a:p>
          <a:p>
            <a:pPr lvl="1"/>
            <a:r>
              <a:rPr lang="en-US" sz="1900" dirty="0"/>
              <a:t>2016-17, 2017-18, 2018-19 projections based on revenue and expenditure growth rates and assumptions applied to the 2015-16 budget</a:t>
            </a:r>
          </a:p>
          <a:p>
            <a:pPr marL="457200" lvl="1" indent="0">
              <a:buNone/>
            </a:pPr>
            <a:endParaRPr lang="en-US" dirty="0"/>
          </a:p>
          <a:p>
            <a:r>
              <a:rPr lang="en-US" dirty="0"/>
              <a:t>Key Assumptions Used for Projection Years*</a:t>
            </a:r>
          </a:p>
          <a:p>
            <a:pPr lvl="1"/>
            <a:r>
              <a:rPr lang="en-US" dirty="0"/>
              <a:t>Revenues:</a:t>
            </a:r>
          </a:p>
          <a:p>
            <a:pPr lvl="2"/>
            <a:r>
              <a:rPr lang="en-US" dirty="0"/>
              <a:t>Flat real estate tax growth</a:t>
            </a:r>
          </a:p>
          <a:p>
            <a:pPr lvl="2"/>
            <a:r>
              <a:rPr lang="en-US" dirty="0"/>
              <a:t>State basic and special education funding increase of 2% per year based on average historical growth</a:t>
            </a:r>
          </a:p>
          <a:p>
            <a:pPr lvl="1"/>
            <a:r>
              <a:rPr lang="en-US" dirty="0"/>
              <a:t>Expenditures:</a:t>
            </a:r>
          </a:p>
          <a:p>
            <a:pPr lvl="2"/>
            <a:r>
              <a:rPr lang="en-US" dirty="0"/>
              <a:t>Personnel services increase of 2% per year</a:t>
            </a:r>
          </a:p>
          <a:p>
            <a:pPr lvl="2"/>
            <a:r>
              <a:rPr lang="en-US" dirty="0"/>
              <a:t>Medical insurance increase of 8% per year</a:t>
            </a:r>
          </a:p>
          <a:p>
            <a:pPr lvl="2"/>
            <a:r>
              <a:rPr lang="en-US" dirty="0"/>
              <a:t>Total District and charter enrollment increase of 1% per year</a:t>
            </a:r>
          </a:p>
          <a:p>
            <a:pPr marL="0" indent="0">
              <a:buNone/>
            </a:pPr>
            <a:endParaRPr lang="en-US" dirty="0"/>
          </a:p>
        </p:txBody>
      </p:sp>
      <p:sp>
        <p:nvSpPr>
          <p:cNvPr id="3" name="Title 2"/>
          <p:cNvSpPr>
            <a:spLocks noGrp="1"/>
          </p:cNvSpPr>
          <p:nvPr>
            <p:ph type="title"/>
          </p:nvPr>
        </p:nvSpPr>
        <p:spPr/>
        <p:txBody>
          <a:bodyPr>
            <a:normAutofit/>
          </a:bodyPr>
          <a:lstStyle/>
          <a:p>
            <a:pPr algn="ctr"/>
            <a:r>
              <a:rPr lang="en-US" sz="3100" dirty="0"/>
              <a:t>Revised Baseline Multiyear Projection Assumptions</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11</a:t>
            </a:fld>
            <a:endParaRPr lang="en-US" sz="1400" b="1" i="0" dirty="0">
              <a:latin typeface="Garamond" pitchFamily="18" charset="0"/>
            </a:endParaRPr>
          </a:p>
        </p:txBody>
      </p:sp>
      <p:sp>
        <p:nvSpPr>
          <p:cNvPr id="2" name="TextBox 1"/>
          <p:cNvSpPr txBox="1"/>
          <p:nvPr/>
        </p:nvSpPr>
        <p:spPr>
          <a:xfrm>
            <a:off x="170121" y="6294474"/>
            <a:ext cx="8771860" cy="246221"/>
          </a:xfrm>
          <a:prstGeom prst="rect">
            <a:avLst/>
          </a:prstGeom>
          <a:noFill/>
        </p:spPr>
        <p:txBody>
          <a:bodyPr wrap="square" rtlCol="0">
            <a:spAutoFit/>
          </a:bodyPr>
          <a:lstStyle/>
          <a:p>
            <a:r>
              <a:rPr lang="en-US" sz="1000" dirty="0"/>
              <a:t>*The same key assumptions were used in the 2013 Plan</a:t>
            </a:r>
          </a:p>
        </p:txBody>
      </p:sp>
    </p:spTree>
    <p:extLst>
      <p:ext uri="{BB962C8B-B14F-4D97-AF65-F5344CB8AC3E}">
        <p14:creationId xmlns:p14="http://schemas.microsoft.com/office/powerpoint/2010/main" val="55724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lvl="0"/>
            <a:endParaRPr lang="en-US" dirty="0"/>
          </a:p>
          <a:p>
            <a:pPr lvl="2"/>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pPr algn="ctr"/>
            <a:r>
              <a:rPr lang="en-US" dirty="0"/>
              <a:t>Baseline Multiyear Financial Forecast</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12</a:t>
            </a:fld>
            <a:endParaRPr lang="en-US" sz="1400" b="1" i="0" dirty="0">
              <a:latin typeface="Garamond" pitchFamily="18" charset="0"/>
            </a:endParaRPr>
          </a:p>
        </p:txBody>
      </p:sp>
      <p:sp>
        <p:nvSpPr>
          <p:cNvPr id="8" name="Rectangle 7"/>
          <p:cNvSpPr/>
          <p:nvPr/>
        </p:nvSpPr>
        <p:spPr>
          <a:xfrm>
            <a:off x="171449" y="1042632"/>
            <a:ext cx="8696326" cy="646331"/>
          </a:xfrm>
          <a:prstGeom prst="rect">
            <a:avLst/>
          </a:prstGeom>
          <a:noFill/>
        </p:spPr>
        <p:txBody>
          <a:bodyPr wrap="square">
            <a:spAutoFit/>
          </a:bodyPr>
          <a:lstStyle/>
          <a:p>
            <a:pPr marL="285750" indent="-285750">
              <a:buFont typeface="Wingdings" pitchFamily="2" charset="2"/>
              <a:buChar char="§"/>
            </a:pPr>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7" name="Rectangle 6"/>
          <p:cNvSpPr/>
          <p:nvPr/>
        </p:nvSpPr>
        <p:spPr>
          <a:xfrm>
            <a:off x="2008974" y="3448017"/>
            <a:ext cx="5095236" cy="369332"/>
          </a:xfrm>
          <a:prstGeom prst="rect">
            <a:avLst/>
          </a:prstGeom>
        </p:spPr>
        <p:txBody>
          <a:bodyPr wrap="square">
            <a:spAutoFit/>
          </a:bodyPr>
          <a:lstStyle/>
          <a:p>
            <a:r>
              <a:rPr lang="en-US" b="1" dirty="0"/>
              <a:t>FY2014 - FY2019 General Fund Budget Projections</a:t>
            </a:r>
            <a:r>
              <a:rPr lang="en-US" dirty="0"/>
              <a:t> </a:t>
            </a:r>
          </a:p>
        </p:txBody>
      </p:sp>
      <p:sp>
        <p:nvSpPr>
          <p:cNvPr id="12" name="Rectangle 11"/>
          <p:cNvSpPr/>
          <p:nvPr/>
        </p:nvSpPr>
        <p:spPr>
          <a:xfrm>
            <a:off x="171449" y="1192757"/>
            <a:ext cx="8696326" cy="209288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spcBef>
                <a:spcPct val="20000"/>
              </a:spcBef>
              <a:buClr>
                <a:srgbClr val="FF4501"/>
              </a:buClr>
              <a:buFont typeface="Arial" pitchFamily="34" charset="0"/>
              <a:buChar char="•"/>
            </a:pPr>
            <a:r>
              <a:rPr lang="en-US" sz="2000" dirty="0">
                <a:latin typeface="Arial" pitchFamily="34" charset="0"/>
                <a:cs typeface="Arial" pitchFamily="34" charset="0"/>
              </a:rPr>
              <a:t>The financial forecast shown represents the four years of this Plan, fiscal years 2015-16 to 2018-19</a:t>
            </a:r>
          </a:p>
          <a:p>
            <a:pPr lvl="0">
              <a:spcBef>
                <a:spcPct val="20000"/>
              </a:spcBef>
              <a:buClr>
                <a:srgbClr val="FF4501"/>
              </a:buClr>
            </a:pPr>
            <a:endParaRPr lang="en-US" sz="500" dirty="0">
              <a:latin typeface="Arial" pitchFamily="34" charset="0"/>
              <a:cs typeface="Arial" pitchFamily="34" charset="0"/>
            </a:endParaRPr>
          </a:p>
          <a:p>
            <a:pPr marL="342900" lvl="0" indent="-342900">
              <a:spcBef>
                <a:spcPct val="20000"/>
              </a:spcBef>
              <a:buClr>
                <a:srgbClr val="FF4501"/>
              </a:buClr>
              <a:buFont typeface="Arial" pitchFamily="34" charset="0"/>
              <a:buChar char="•"/>
            </a:pPr>
            <a:r>
              <a:rPr lang="en-US" sz="2000" dirty="0">
                <a:latin typeface="Arial" pitchFamily="34" charset="0"/>
                <a:cs typeface="Arial" pitchFamily="34" charset="0"/>
              </a:rPr>
              <a:t>Given the current financial environment, and if no additional actions are taken, the District would have an operating deficit in each of the four years of the Plan and deplete the District’s unassigned fund balance during the 2018-19 school year</a:t>
            </a:r>
          </a:p>
        </p:txBody>
      </p:sp>
      <p:graphicFrame>
        <p:nvGraphicFramePr>
          <p:cNvPr id="10" name="Table 9"/>
          <p:cNvGraphicFramePr>
            <a:graphicFrameLocks noGrp="1"/>
          </p:cNvGraphicFramePr>
          <p:nvPr>
            <p:extLst>
              <p:ext uri="{D42A27DB-BD31-4B8C-83A1-F6EECF244321}">
                <p14:modId xmlns:p14="http://schemas.microsoft.com/office/powerpoint/2010/main" val="4242352197"/>
              </p:ext>
            </p:extLst>
          </p:nvPr>
        </p:nvGraphicFramePr>
        <p:xfrm>
          <a:off x="676895" y="5187830"/>
          <a:ext cx="7859923" cy="1298864"/>
        </p:xfrm>
        <a:graphic>
          <a:graphicData uri="http://schemas.openxmlformats.org/drawingml/2006/table">
            <a:tbl>
              <a:tblPr firstRow="1" firstCol="1" bandRow="1"/>
              <a:tblGrid>
                <a:gridCol w="1970948">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10155">
                  <a:extLst>
                    <a:ext uri="{9D8B030D-6E8A-4147-A177-3AD203B41FA5}">
                      <a16:colId xmlns:a16="http://schemas.microsoft.com/office/drawing/2014/main" val="20002"/>
                    </a:ext>
                  </a:extLst>
                </a:gridCol>
                <a:gridCol w="1010155">
                  <a:extLst>
                    <a:ext uri="{9D8B030D-6E8A-4147-A177-3AD203B41FA5}">
                      <a16:colId xmlns:a16="http://schemas.microsoft.com/office/drawing/2014/main" val="20003"/>
                    </a:ext>
                  </a:extLst>
                </a:gridCol>
                <a:gridCol w="1010155">
                  <a:extLst>
                    <a:ext uri="{9D8B030D-6E8A-4147-A177-3AD203B41FA5}">
                      <a16:colId xmlns:a16="http://schemas.microsoft.com/office/drawing/2014/main" val="20004"/>
                    </a:ext>
                  </a:extLst>
                </a:gridCol>
                <a:gridCol w="1010155">
                  <a:extLst>
                    <a:ext uri="{9D8B030D-6E8A-4147-A177-3AD203B41FA5}">
                      <a16:colId xmlns:a16="http://schemas.microsoft.com/office/drawing/2014/main" val="20005"/>
                    </a:ext>
                  </a:extLst>
                </a:gridCol>
                <a:gridCol w="1010155">
                  <a:extLst>
                    <a:ext uri="{9D8B030D-6E8A-4147-A177-3AD203B41FA5}">
                      <a16:colId xmlns:a16="http://schemas.microsoft.com/office/drawing/2014/main" val="20006"/>
                    </a:ext>
                  </a:extLst>
                </a:gridCol>
              </a:tblGrid>
              <a:tr h="2955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1" dirty="0">
                          <a:solidFill>
                            <a:srgbClr val="FFFFFF"/>
                          </a:solidFill>
                          <a:effectLst/>
                          <a:latin typeface="Arial" panose="020B0604020202020204" pitchFamily="34" charset="0"/>
                          <a:ea typeface="Times New Roman"/>
                          <a:cs typeface="Arial" panose="020B0604020202020204" pitchFamily="34" charset="0"/>
                        </a:rPr>
                        <a:t> </a:t>
                      </a:r>
                      <a:endParaRPr lang="en-US" sz="1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1" dirty="0">
                          <a:solidFill>
                            <a:srgbClr val="FFFFFF"/>
                          </a:solidFill>
                          <a:effectLst/>
                          <a:latin typeface="Arial" panose="020B0604020202020204" pitchFamily="34" charset="0"/>
                          <a:ea typeface="Times New Roman"/>
                          <a:cs typeface="Arial" panose="020B0604020202020204" pitchFamily="34" charset="0"/>
                        </a:rPr>
                        <a:t>2013-14</a:t>
                      </a:r>
                      <a:endParaRPr lang="en-US" sz="1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1" dirty="0">
                          <a:solidFill>
                            <a:srgbClr val="FFFFFF"/>
                          </a:solidFill>
                          <a:effectLst/>
                          <a:latin typeface="Arial" panose="020B0604020202020204" pitchFamily="34" charset="0"/>
                          <a:ea typeface="Times New Roman"/>
                          <a:cs typeface="Arial" panose="020B0604020202020204" pitchFamily="34" charset="0"/>
                        </a:rPr>
                        <a:t>2014-15</a:t>
                      </a:r>
                      <a:endParaRPr lang="en-US" sz="1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1" dirty="0">
                          <a:solidFill>
                            <a:srgbClr val="FFFFFF"/>
                          </a:solidFill>
                          <a:effectLst/>
                          <a:latin typeface="Arial" panose="020B0604020202020204" pitchFamily="34" charset="0"/>
                          <a:ea typeface="Times New Roman"/>
                          <a:cs typeface="Arial" panose="020B0604020202020204" pitchFamily="34" charset="0"/>
                        </a:rPr>
                        <a:t>2015-16</a:t>
                      </a:r>
                      <a:endParaRPr lang="en-US" sz="1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1" dirty="0">
                          <a:solidFill>
                            <a:srgbClr val="FFFFFF"/>
                          </a:solidFill>
                          <a:effectLst/>
                          <a:latin typeface="Arial" panose="020B0604020202020204" pitchFamily="34" charset="0"/>
                          <a:ea typeface="Times New Roman"/>
                          <a:cs typeface="Arial" panose="020B0604020202020204" pitchFamily="34" charset="0"/>
                        </a:rPr>
                        <a:t>2016-17</a:t>
                      </a:r>
                      <a:endParaRPr lang="en-US" sz="1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effectLst/>
                          <a:latin typeface="Arial" panose="020B0604020202020204" pitchFamily="34" charset="0"/>
                          <a:ea typeface="Times New Roman"/>
                          <a:cs typeface="Arial" panose="020B0604020202020204" pitchFamily="34" charset="0"/>
                        </a:rPr>
                        <a:t>2017-18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1" dirty="0">
                          <a:solidFill>
                            <a:schemeClr val="bg1"/>
                          </a:solidFill>
                          <a:effectLst/>
                          <a:latin typeface="Arial" panose="020B0604020202020204" pitchFamily="34" charset="0"/>
                          <a:ea typeface="Times New Roman"/>
                          <a:cs typeface="Arial" panose="020B0604020202020204" pitchFamily="34" charset="0"/>
                        </a:rPr>
                        <a:t>2018-19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0"/>
                  </a:ext>
                </a:extLst>
              </a:tr>
              <a:tr h="25515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101600">
                        <a:spcBef>
                          <a:spcPts val="0"/>
                        </a:spcBef>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Revenues</a:t>
                      </a:r>
                      <a:endParaRPr lang="en-US" sz="1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$115,998,067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$121,907,449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$126,361,067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$129,228,049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$131,562,828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$133,709,737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97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101600">
                        <a:spcBef>
                          <a:spcPts val="0"/>
                        </a:spcBef>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Expenditures</a:t>
                      </a:r>
                      <a:endParaRPr lang="en-US" sz="1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$113,094,087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$110,923,636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$128,211,515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$133,272,624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$137,735,878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fontAlgn="b" latinLnBrk="0" hangingPunct="1">
                        <a:spcBef>
                          <a:spcPts val="0"/>
                        </a:spcBef>
                        <a:spcAft>
                          <a:spcPts val="0"/>
                        </a:spcAft>
                      </a:pPr>
                      <a:r>
                        <a:rPr lang="en-US" sz="1000" kern="1200" dirty="0">
                          <a:solidFill>
                            <a:srgbClr val="000000"/>
                          </a:solidFill>
                          <a:effectLst/>
                          <a:latin typeface="Arial" panose="020B0604020202020204" pitchFamily="34" charset="0"/>
                          <a:ea typeface="Times New Roman"/>
                          <a:cs typeface="Arial" panose="020B0604020202020204" pitchFamily="34" charset="0"/>
                        </a:rPr>
                        <a:t>$141,621,815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77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101600">
                        <a:spcBef>
                          <a:spcPts val="0"/>
                        </a:spcBef>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Net Surplus/Deficit</a:t>
                      </a:r>
                      <a:endParaRPr lang="en-US" sz="1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Arial"/>
                        </a:rPr>
                        <a:t>$2,903,980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Arial"/>
                        </a:rPr>
                        <a:t>$10,983,813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FF0000"/>
                          </a:solidFill>
                          <a:effectLst/>
                          <a:latin typeface="Arial"/>
                        </a:rPr>
                        <a:t>($1,850,449)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FF0000"/>
                          </a:solidFill>
                          <a:effectLst/>
                          <a:latin typeface="Arial"/>
                        </a:rPr>
                        <a:t>($4,044,575)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FF0000"/>
                          </a:solidFill>
                          <a:effectLst/>
                          <a:latin typeface="Arial"/>
                        </a:rPr>
                        <a:t>($6,173,050)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FF0000"/>
                          </a:solidFill>
                          <a:effectLst/>
                          <a:latin typeface="Arial"/>
                        </a:rPr>
                        <a:t>($7,912,078)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86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101600">
                        <a:spcBef>
                          <a:spcPts val="0"/>
                        </a:spcBef>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Unassigned Fund Balance</a:t>
                      </a:r>
                      <a:endParaRPr lang="en-US" sz="10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Arial"/>
                        </a:rPr>
                        <a:t>$2,273,571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Arial"/>
                        </a:rPr>
                        <a:t>$13,257,384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Arial"/>
                        </a:rPr>
                        <a:t>$11,406,936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Arial"/>
                        </a:rPr>
                        <a:t>$7,362,361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effectLst/>
                          <a:latin typeface="Arial"/>
                        </a:rPr>
                        <a:t>$1,189,311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dirty="0">
                          <a:solidFill>
                            <a:srgbClr val="FF0000"/>
                          </a:solidFill>
                          <a:effectLst/>
                          <a:latin typeface="Arial"/>
                        </a:rPr>
                        <a:t>($6,722,768</a:t>
                      </a:r>
                      <a:r>
                        <a:rPr lang="en-US" sz="1000" b="0" i="0" u="none" strike="noStrike" dirty="0">
                          <a:effectLst/>
                          <a:latin typeface="Arial"/>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 y="3822192"/>
            <a:ext cx="8861343"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01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3333" y="1134913"/>
            <a:ext cx="8882742" cy="5015896"/>
          </a:xfrm>
        </p:spPr>
        <p:txBody>
          <a:bodyPr>
            <a:normAutofit fontScale="70000" lnSpcReduction="20000"/>
          </a:bodyPr>
          <a:lstStyle/>
          <a:p>
            <a:pPr lvl="0"/>
            <a:r>
              <a:rPr lang="en-US" dirty="0"/>
              <a:t>The following environmental factors will affect the multi-year financial projections:</a:t>
            </a:r>
          </a:p>
          <a:p>
            <a:pPr marL="0" lvl="0" indent="0">
              <a:buNone/>
            </a:pPr>
            <a:endParaRPr lang="en-US" dirty="0"/>
          </a:p>
          <a:p>
            <a:pPr lvl="1"/>
            <a:r>
              <a:rPr lang="en-US" sz="2100" dirty="0"/>
              <a:t>Uncertain State funding</a:t>
            </a:r>
          </a:p>
          <a:p>
            <a:pPr lvl="2"/>
            <a:r>
              <a:rPr lang="en-US" sz="1900" dirty="0"/>
              <a:t>Given the current State budget impasse, there is much uncertainty around the amount of Basic Education and Special Education funding the District will receive in 2015-16. State funds comprised approximately 67% of District revenues in 2014-15, growing to 68% in 2015-16 based on the District’s budget.  State Basic Education and Special Education funding comprised approximately 51% of District revenues in 2014-15, growing to 54% in 2015-16 based on the District’s budget </a:t>
            </a:r>
          </a:p>
          <a:p>
            <a:pPr lvl="2"/>
            <a:r>
              <a:rPr lang="en-US" sz="1900" dirty="0"/>
              <a:t>The uncertain State funding also affects the charter tuition rate, since that rate is based on the prior year’s expenditures, and the District projects increased spending if it receives additional state money</a:t>
            </a:r>
          </a:p>
          <a:p>
            <a:pPr lvl="2"/>
            <a:r>
              <a:rPr lang="en-US" sz="1900" dirty="0"/>
              <a:t>It is recommended that once a State budget is passed for 2015-16 that the District revise its 2015-16 budget and accordingly update its multiyear financial forecast</a:t>
            </a:r>
          </a:p>
          <a:p>
            <a:pPr marL="914400" lvl="2" indent="0">
              <a:buNone/>
            </a:pPr>
            <a:endParaRPr lang="en-US" dirty="0"/>
          </a:p>
          <a:p>
            <a:pPr lvl="1"/>
            <a:r>
              <a:rPr lang="en-US" sz="2100" dirty="0"/>
              <a:t>Potential opening or closing of charter schools</a:t>
            </a:r>
          </a:p>
          <a:p>
            <a:pPr lvl="2"/>
            <a:r>
              <a:rPr lang="en-US" dirty="0"/>
              <a:t>Elementary arts charter school proposal recently submitted</a:t>
            </a:r>
          </a:p>
          <a:p>
            <a:pPr lvl="2"/>
            <a:r>
              <a:rPr lang="en-US" dirty="0"/>
              <a:t>Continued addition of grades at York Academy Regional Charter School</a:t>
            </a:r>
          </a:p>
          <a:p>
            <a:pPr marL="914400" lvl="2" indent="0">
              <a:buNone/>
            </a:pPr>
            <a:endParaRPr lang="en-US" dirty="0"/>
          </a:p>
          <a:p>
            <a:pPr lvl="1"/>
            <a:r>
              <a:rPr lang="en-US" sz="2100" dirty="0"/>
              <a:t>Enrollment Unpredictability</a:t>
            </a:r>
          </a:p>
          <a:p>
            <a:pPr lvl="2"/>
            <a:r>
              <a:rPr lang="en-US" dirty="0"/>
              <a:t>Birth rates affected by recent recession – students born then now reaching school age</a:t>
            </a:r>
          </a:p>
          <a:p>
            <a:pPr marL="914400" lvl="2" indent="0">
              <a:buNone/>
            </a:pPr>
            <a:endParaRPr lang="en-US" dirty="0"/>
          </a:p>
          <a:p>
            <a:pPr lvl="1"/>
            <a:r>
              <a:rPr lang="en-US" sz="2100" dirty="0"/>
              <a:t>Current Teacher Collective Bargaining Agreement to expire June 30, 2017</a:t>
            </a:r>
          </a:p>
          <a:p>
            <a:pPr lvl="2"/>
            <a:r>
              <a:rPr lang="en-US" dirty="0"/>
              <a:t>Changes to the contract could affect both salary and benefit projections</a:t>
            </a:r>
          </a:p>
          <a:p>
            <a:pPr lvl="2"/>
            <a:r>
              <a:rPr lang="en-US" dirty="0"/>
              <a:t>The District has the ability to address the substantial federal tax on health care plans in negotiations prior to 2020 when the tax is scheduled to come into effect</a:t>
            </a:r>
          </a:p>
          <a:p>
            <a:pPr lvl="1"/>
            <a:endParaRPr lang="en-US" dirty="0"/>
          </a:p>
          <a:p>
            <a:pPr lvl="2"/>
            <a:endParaRPr lang="en-US" dirty="0"/>
          </a:p>
          <a:p>
            <a:pPr lvl="2"/>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pPr algn="ctr"/>
            <a:r>
              <a:rPr lang="en-US" dirty="0"/>
              <a:t>Environmental Factors</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13</a:t>
            </a:fld>
            <a:endParaRPr lang="en-US" sz="1400" b="1" i="0" dirty="0">
              <a:latin typeface="Garamond" pitchFamily="18" charset="0"/>
            </a:endParaRPr>
          </a:p>
        </p:txBody>
      </p:sp>
    </p:spTree>
    <p:extLst>
      <p:ext uri="{BB962C8B-B14F-4D97-AF65-F5344CB8AC3E}">
        <p14:creationId xmlns:p14="http://schemas.microsoft.com/office/powerpoint/2010/main" val="412953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Academic Plan</a:t>
            </a:r>
          </a:p>
        </p:txBody>
      </p:sp>
    </p:spTree>
    <p:extLst>
      <p:ext uri="{BB962C8B-B14F-4D97-AF65-F5344CB8AC3E}">
        <p14:creationId xmlns:p14="http://schemas.microsoft.com/office/powerpoint/2010/main" val="136070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3333" y="1134913"/>
            <a:ext cx="8882742" cy="5015896"/>
          </a:xfrm>
        </p:spPr>
        <p:txBody>
          <a:bodyPr>
            <a:normAutofit/>
          </a:bodyPr>
          <a:lstStyle/>
          <a:p>
            <a:pPr lvl="0"/>
            <a:r>
              <a:rPr lang="en-US" dirty="0"/>
              <a:t>Mass Insight Education worked with the District to identify the District’s improvements since the 2013 Plan and the District’s current strengths and opportunities for growth in ten different domains</a:t>
            </a:r>
          </a:p>
          <a:p>
            <a:pPr lvl="0"/>
            <a:r>
              <a:rPr lang="en-US" dirty="0">
                <a:solidFill>
                  <a:srgbClr val="FF0000"/>
                </a:solidFill>
              </a:rPr>
              <a:t>The District </a:t>
            </a:r>
            <a:r>
              <a:rPr lang="en-US" dirty="0"/>
              <a:t>identified five priority areas for District improvement and proposed a phased in approach for implementation of these priorities</a:t>
            </a:r>
          </a:p>
          <a:p>
            <a:pPr lvl="0"/>
            <a:r>
              <a:rPr lang="en-US" dirty="0">
                <a:solidFill>
                  <a:srgbClr val="FF0000"/>
                </a:solidFill>
              </a:rPr>
              <a:t>The District </a:t>
            </a:r>
            <a:r>
              <a:rPr lang="en-US" dirty="0"/>
              <a:t>laid out four goals for the District centered around:</a:t>
            </a:r>
          </a:p>
          <a:p>
            <a:pPr lvl="1"/>
            <a:r>
              <a:rPr lang="en-US" dirty="0"/>
              <a:t>Third grade literacy</a:t>
            </a:r>
          </a:p>
          <a:p>
            <a:pPr lvl="1"/>
            <a:r>
              <a:rPr lang="en-US" dirty="0"/>
              <a:t>PSSA achievement</a:t>
            </a:r>
          </a:p>
          <a:p>
            <a:pPr lvl="1"/>
            <a:r>
              <a:rPr lang="en-US" dirty="0"/>
              <a:t>Keystone achievement</a:t>
            </a:r>
          </a:p>
          <a:p>
            <a:pPr lvl="1"/>
            <a:r>
              <a:rPr lang="en-US" dirty="0"/>
              <a:t>High school graduation</a:t>
            </a:r>
          </a:p>
          <a:p>
            <a:pPr marL="0" lvl="0" indent="0">
              <a:buNone/>
            </a:pPr>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lstStyle/>
          <a:p>
            <a:pPr algn="ctr"/>
            <a:r>
              <a:rPr lang="en-US" dirty="0"/>
              <a:t>Mass Insight Partnership </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15</a:t>
            </a:fld>
            <a:endParaRPr lang="en-US" sz="1400" b="1" i="0" dirty="0">
              <a:latin typeface="Garamond" pitchFamily="18" charset="0"/>
            </a:endParaRPr>
          </a:p>
        </p:txBody>
      </p:sp>
    </p:spTree>
    <p:extLst>
      <p:ext uri="{BB962C8B-B14F-4D97-AF65-F5344CB8AC3E}">
        <p14:creationId xmlns:p14="http://schemas.microsoft.com/office/powerpoint/2010/main" val="81483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t3.gstatic.com/images?q=tbn:ANd9GcQI_oOEKe7vgSHmLIZZL-9Kcv_rg3w2u_Dvtrf9MH0NMh92dwaW"/>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457200" y="1905000"/>
            <a:ext cx="1905000" cy="1219200"/>
          </a:xfrm>
          <a:prstGeom prst="rect">
            <a:avLst/>
          </a:prstGeom>
          <a:noFill/>
        </p:spPr>
      </p:pic>
      <p:sp>
        <p:nvSpPr>
          <p:cNvPr id="2" name="Title 1"/>
          <p:cNvSpPr>
            <a:spLocks noGrp="1"/>
          </p:cNvSpPr>
          <p:nvPr>
            <p:ph type="title"/>
          </p:nvPr>
        </p:nvSpPr>
        <p:spPr/>
        <p:txBody>
          <a:bodyPr/>
          <a:lstStyle/>
          <a:p>
            <a:r>
              <a:rPr lang="en-US" dirty="0"/>
              <a:t>Multiple Levers for District-Wide Improvement</a:t>
            </a:r>
          </a:p>
        </p:txBody>
      </p:sp>
      <p:sp>
        <p:nvSpPr>
          <p:cNvPr id="7" name="TextBox 6"/>
          <p:cNvSpPr txBox="1"/>
          <p:nvPr/>
        </p:nvSpPr>
        <p:spPr bwMode="auto">
          <a:xfrm>
            <a:off x="1676400" y="1496704"/>
            <a:ext cx="3124200" cy="762000"/>
          </a:xfrm>
          <a:prstGeom prst="rect">
            <a:avLst/>
          </a:prstGeom>
          <a:noFill/>
          <a:ln w="9525">
            <a:noFill/>
            <a:miter lim="800000"/>
            <a:headEnd/>
            <a:tailEnd/>
          </a:ln>
          <a:effectLst/>
        </p:spPr>
        <p:txBody>
          <a:bodyPr wrap="square" lIns="45720" rIns="45720" rtlCol="0">
            <a:noAutofit/>
          </a:bodyPr>
          <a:lstStyle/>
          <a:p>
            <a:pPr algn="ctr">
              <a:spcBef>
                <a:spcPct val="50000"/>
              </a:spcBef>
            </a:pPr>
            <a:r>
              <a:rPr lang="en-US" sz="1600" dirty="0">
                <a:solidFill>
                  <a:srgbClr val="000000"/>
                </a:solidFill>
                <a:ea typeface="ＭＳ Ｐゴシック" charset="-128"/>
                <a:cs typeface="Arial" pitchFamily="34" charset="0"/>
              </a:rPr>
              <a:t>Transform the Central Office to better support schools</a:t>
            </a:r>
          </a:p>
        </p:txBody>
      </p:sp>
      <p:sp>
        <p:nvSpPr>
          <p:cNvPr id="8" name="TextBox 7"/>
          <p:cNvSpPr txBox="1"/>
          <p:nvPr/>
        </p:nvSpPr>
        <p:spPr bwMode="auto">
          <a:xfrm>
            <a:off x="4103916" y="5029200"/>
            <a:ext cx="3352800" cy="762000"/>
          </a:xfrm>
          <a:prstGeom prst="rect">
            <a:avLst/>
          </a:prstGeom>
          <a:noFill/>
          <a:ln w="9525">
            <a:noFill/>
            <a:miter lim="800000"/>
            <a:headEnd/>
            <a:tailEnd/>
          </a:ln>
          <a:effectLst/>
        </p:spPr>
        <p:txBody>
          <a:bodyPr wrap="square" lIns="45720" rIns="45720" rtlCol="0">
            <a:noAutofit/>
          </a:bodyPr>
          <a:lstStyle/>
          <a:p>
            <a:pPr algn="ctr">
              <a:spcBef>
                <a:spcPct val="50000"/>
              </a:spcBef>
            </a:pPr>
            <a:r>
              <a:rPr lang="en-US" sz="1600" dirty="0">
                <a:solidFill>
                  <a:srgbClr val="000000"/>
                </a:solidFill>
                <a:ea typeface="ＭＳ Ｐゴシック" charset="-128"/>
                <a:cs typeface="Arial" pitchFamily="34" charset="0"/>
              </a:rPr>
              <a:t>Improve schools and accelerate  student achievement</a:t>
            </a:r>
          </a:p>
        </p:txBody>
      </p:sp>
      <p:pic>
        <p:nvPicPr>
          <p:cNvPr id="3074" name="Picture 2" descr="http://t0.gstatic.com/images?q=tbn:ANd9GcReubDiiVLnNWG2O9fR2OH0ltt-fhrEBWVQniS8YXyhL0X83aK4Qg"/>
          <p:cNvPicPr>
            <a:picLocks noChangeAspect="1" noChangeArrowheads="1"/>
          </p:cNvPicPr>
          <p:nvPr/>
        </p:nvPicPr>
        <p:blipFill>
          <a:blip r:embed="rId3" cstate="print">
            <a:duotone>
              <a:schemeClr val="accent2">
                <a:shade val="45000"/>
                <a:satMod val="135000"/>
              </a:schemeClr>
              <a:prstClr val="white"/>
            </a:duotone>
          </a:blip>
          <a:srcRect b="35606"/>
          <a:stretch>
            <a:fillRect/>
          </a:stretch>
        </p:blipFill>
        <p:spPr bwMode="auto">
          <a:xfrm>
            <a:off x="3799116" y="3200400"/>
            <a:ext cx="1828800" cy="1238250"/>
          </a:xfrm>
          <a:prstGeom prst="rect">
            <a:avLst/>
          </a:prstGeom>
          <a:noFill/>
        </p:spPr>
      </p:pic>
      <p:sp>
        <p:nvSpPr>
          <p:cNvPr id="6" name=" 3"/>
          <p:cNvSpPr/>
          <p:nvPr/>
        </p:nvSpPr>
        <p:spPr>
          <a:xfrm>
            <a:off x="2188032" y="2209800"/>
            <a:ext cx="1915884" cy="1219200"/>
          </a:xfrm>
          <a:prstGeom prst="swooshArrow">
            <a:avLst>
              <a:gd name="adj1" fmla="val 21145"/>
              <a:gd name="adj2" fmla="val 45776"/>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b="100000"/>
            </a:path>
            <a:tileRect t="-100000" r="-100000"/>
          </a:gradFill>
          <a:scene3d>
            <a:camera prst="orthographicFront">
              <a:rot lat="0" lon="0" rev="18300000"/>
            </a:camera>
            <a:lightRig rig="threePt" dir="t"/>
          </a:scene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3078" name="Picture 6" descr="http://t1.gstatic.com/images?q=tbn:ANd9GcS-Tu4FWe3BGS5noTtMynPkOvqr031TrcbY4MfF861FIH1wFCxAzQ"/>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7467600" y="4574115"/>
            <a:ext cx="990600" cy="1293285"/>
          </a:xfrm>
          <a:prstGeom prst="rect">
            <a:avLst/>
          </a:prstGeom>
          <a:noFill/>
        </p:spPr>
      </p:pic>
      <p:sp>
        <p:nvSpPr>
          <p:cNvPr id="13" name=" 3"/>
          <p:cNvSpPr/>
          <p:nvPr/>
        </p:nvSpPr>
        <p:spPr>
          <a:xfrm>
            <a:off x="5780316" y="3581400"/>
            <a:ext cx="1915884" cy="1219200"/>
          </a:xfrm>
          <a:prstGeom prst="swooshArrow">
            <a:avLst>
              <a:gd name="adj1" fmla="val 21145"/>
              <a:gd name="adj2" fmla="val 45776"/>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b="100000"/>
            </a:path>
            <a:tileRect t="-100000" r="-100000"/>
          </a:gradFill>
          <a:scene3d>
            <a:camera prst="orthographicFront">
              <a:rot lat="0" lon="0" rev="18300000"/>
            </a:camera>
            <a:lightRig rig="threePt" dir="t"/>
          </a:scene3d>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16</a:t>
            </a:fld>
            <a:endParaRPr lang="en-US" sz="1400" b="1" dirty="0">
              <a:latin typeface="Garamond" pitchFamily="18" charset="0"/>
            </a:endParaRPr>
          </a:p>
        </p:txBody>
      </p:sp>
    </p:spTree>
    <p:extLst>
      <p:ext uri="{BB962C8B-B14F-4D97-AF65-F5344CB8AC3E}">
        <p14:creationId xmlns:p14="http://schemas.microsoft.com/office/powerpoint/2010/main" val="415405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Mass Insight Education </a:t>
            </a:r>
            <a:r>
              <a:rPr lang="en-US" dirty="0">
                <a:solidFill>
                  <a:srgbClr val="FF0000"/>
                </a:solidFill>
              </a:rPr>
              <a:t>and the School District of the City of York</a:t>
            </a:r>
            <a:r>
              <a:rPr lang="en-US" dirty="0"/>
              <a:t>  reviewed 10 district diagnostic domains</a:t>
            </a:r>
          </a:p>
        </p:txBody>
      </p:sp>
      <p:sp>
        <p:nvSpPr>
          <p:cNvPr id="23" name="TextBox 22"/>
          <p:cNvSpPr txBox="1"/>
          <p:nvPr/>
        </p:nvSpPr>
        <p:spPr bwMode="auto">
          <a:xfrm>
            <a:off x="595952" y="137160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1</a:t>
            </a:r>
          </a:p>
        </p:txBody>
      </p:sp>
      <p:sp>
        <p:nvSpPr>
          <p:cNvPr id="24" name="TextBox 23"/>
          <p:cNvSpPr txBox="1"/>
          <p:nvPr/>
        </p:nvSpPr>
        <p:spPr bwMode="auto">
          <a:xfrm>
            <a:off x="595952" y="226695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2</a:t>
            </a:r>
          </a:p>
        </p:txBody>
      </p:sp>
      <p:sp>
        <p:nvSpPr>
          <p:cNvPr id="26" name="TextBox 25"/>
          <p:cNvSpPr txBox="1"/>
          <p:nvPr/>
        </p:nvSpPr>
        <p:spPr bwMode="auto">
          <a:xfrm>
            <a:off x="595952" y="316230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3</a:t>
            </a:r>
          </a:p>
        </p:txBody>
      </p:sp>
      <p:sp>
        <p:nvSpPr>
          <p:cNvPr id="35" name="TextBox 34"/>
          <p:cNvSpPr txBox="1"/>
          <p:nvPr/>
        </p:nvSpPr>
        <p:spPr bwMode="auto">
          <a:xfrm>
            <a:off x="595952" y="405765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4</a:t>
            </a:r>
          </a:p>
        </p:txBody>
      </p:sp>
      <p:sp>
        <p:nvSpPr>
          <p:cNvPr id="36" name="TextBox 35"/>
          <p:cNvSpPr txBox="1"/>
          <p:nvPr/>
        </p:nvSpPr>
        <p:spPr bwMode="auto">
          <a:xfrm>
            <a:off x="595952" y="495300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5</a:t>
            </a:r>
          </a:p>
        </p:txBody>
      </p:sp>
      <p:sp>
        <p:nvSpPr>
          <p:cNvPr id="37" name="TextBox 36"/>
          <p:cNvSpPr txBox="1"/>
          <p:nvPr/>
        </p:nvSpPr>
        <p:spPr bwMode="auto">
          <a:xfrm>
            <a:off x="4814248" y="137160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6</a:t>
            </a:r>
          </a:p>
        </p:txBody>
      </p:sp>
      <p:sp>
        <p:nvSpPr>
          <p:cNvPr id="38" name="TextBox 37"/>
          <p:cNvSpPr txBox="1"/>
          <p:nvPr/>
        </p:nvSpPr>
        <p:spPr bwMode="auto">
          <a:xfrm>
            <a:off x="4814248" y="226695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7</a:t>
            </a:r>
          </a:p>
        </p:txBody>
      </p:sp>
      <p:sp>
        <p:nvSpPr>
          <p:cNvPr id="39" name="TextBox 38"/>
          <p:cNvSpPr txBox="1"/>
          <p:nvPr/>
        </p:nvSpPr>
        <p:spPr bwMode="auto">
          <a:xfrm>
            <a:off x="4814248" y="316230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8</a:t>
            </a:r>
          </a:p>
        </p:txBody>
      </p:sp>
      <p:sp>
        <p:nvSpPr>
          <p:cNvPr id="40" name="TextBox 39"/>
          <p:cNvSpPr txBox="1"/>
          <p:nvPr/>
        </p:nvSpPr>
        <p:spPr bwMode="auto">
          <a:xfrm>
            <a:off x="4814248" y="405765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9</a:t>
            </a:r>
          </a:p>
        </p:txBody>
      </p:sp>
      <p:sp>
        <p:nvSpPr>
          <p:cNvPr id="41" name="TextBox 40"/>
          <p:cNvSpPr txBox="1"/>
          <p:nvPr/>
        </p:nvSpPr>
        <p:spPr bwMode="auto">
          <a:xfrm>
            <a:off x="4746008" y="4953000"/>
            <a:ext cx="762000" cy="762000"/>
          </a:xfrm>
          <a:prstGeom prst="rect">
            <a:avLst/>
          </a:prstGeom>
          <a:noFill/>
          <a:ln w="9525">
            <a:noFill/>
            <a:miter lim="800000"/>
            <a:headEnd/>
            <a:tailEnd/>
          </a:ln>
          <a:effectLst/>
        </p:spPr>
        <p:txBody>
          <a:bodyPr wrap="square" lIns="45720" rIns="45720" rtlCol="0">
            <a:noAutofit/>
          </a:bodyPr>
          <a:lstStyle/>
          <a:p>
            <a:r>
              <a:rPr lang="en-US" sz="3600" dirty="0">
                <a:solidFill>
                  <a:srgbClr val="007C59"/>
                </a:solidFill>
                <a:ea typeface="ＭＳ Ｐゴシック" charset="-128"/>
                <a:cs typeface="Arial" pitchFamily="34" charset="0"/>
              </a:rPr>
              <a:t>10</a:t>
            </a:r>
          </a:p>
        </p:txBody>
      </p:sp>
      <p:sp>
        <p:nvSpPr>
          <p:cNvPr id="42" name="TextBox 41"/>
          <p:cNvSpPr txBox="1"/>
          <p:nvPr/>
        </p:nvSpPr>
        <p:spPr bwMode="auto">
          <a:xfrm>
            <a:off x="1129352" y="1371600"/>
            <a:ext cx="3276600" cy="533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Vision, Strategy, &amp; Culture: </a:t>
            </a:r>
            <a:r>
              <a:rPr lang="en-US" sz="1200" dirty="0">
                <a:solidFill>
                  <a:srgbClr val="000000"/>
                </a:solidFill>
              </a:rPr>
              <a:t>Communicate a clear vision and set of goals for the district, promoting a culture of excellence and high expectations. </a:t>
            </a:r>
          </a:p>
        </p:txBody>
      </p:sp>
      <p:sp>
        <p:nvSpPr>
          <p:cNvPr id="43" name="TextBox 42"/>
          <p:cNvSpPr txBox="1"/>
          <p:nvPr/>
        </p:nvSpPr>
        <p:spPr bwMode="auto">
          <a:xfrm>
            <a:off x="1129352" y="2266950"/>
            <a:ext cx="3276600" cy="533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Organizational Structure &amp; Policy:  </a:t>
            </a:r>
            <a:r>
              <a:rPr lang="en-US" sz="1200" dirty="0">
                <a:solidFill>
                  <a:srgbClr val="000000"/>
                </a:solidFill>
              </a:rPr>
              <a:t>Establish coherent structures, processes, and policies that promote organizational effectiveness. </a:t>
            </a:r>
          </a:p>
        </p:txBody>
      </p:sp>
      <p:sp>
        <p:nvSpPr>
          <p:cNvPr id="44" name="TextBox 43"/>
          <p:cNvSpPr txBox="1"/>
          <p:nvPr/>
        </p:nvSpPr>
        <p:spPr bwMode="auto">
          <a:xfrm>
            <a:off x="1129352" y="3162300"/>
            <a:ext cx="3276600" cy="533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School Management:  </a:t>
            </a:r>
            <a:r>
              <a:rPr lang="en-US" sz="1200" dirty="0">
                <a:solidFill>
                  <a:srgbClr val="000000"/>
                </a:solidFill>
              </a:rPr>
              <a:t>Create structures and build capacity to drive school improvement efforts, ensuring that all families have access to excellent schools. </a:t>
            </a:r>
          </a:p>
        </p:txBody>
      </p:sp>
      <p:sp>
        <p:nvSpPr>
          <p:cNvPr id="45" name="TextBox 44"/>
          <p:cNvSpPr txBox="1"/>
          <p:nvPr/>
        </p:nvSpPr>
        <p:spPr bwMode="auto">
          <a:xfrm>
            <a:off x="1129352" y="4057650"/>
            <a:ext cx="3276600" cy="533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Central Services:  </a:t>
            </a:r>
            <a:r>
              <a:rPr lang="en-US" sz="1200" dirty="0">
                <a:solidFill>
                  <a:srgbClr val="000000"/>
                </a:solidFill>
              </a:rPr>
              <a:t>Promote the seamless delivery and integration of central office support services, allowing educators to focus on high-quality teaching and learning. </a:t>
            </a:r>
            <a:endParaRPr lang="en-US" sz="1200" dirty="0">
              <a:solidFill>
                <a:srgbClr val="000000"/>
              </a:solidFill>
              <a:ea typeface="ＭＳ Ｐゴシック" charset="-128"/>
              <a:cs typeface="Arial" pitchFamily="34" charset="0"/>
            </a:endParaRPr>
          </a:p>
        </p:txBody>
      </p:sp>
      <p:sp>
        <p:nvSpPr>
          <p:cNvPr id="46" name="TextBox 45"/>
          <p:cNvSpPr txBox="1"/>
          <p:nvPr/>
        </p:nvSpPr>
        <p:spPr bwMode="auto">
          <a:xfrm>
            <a:off x="1129352" y="4953000"/>
            <a:ext cx="3276600" cy="533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Finance:  </a:t>
            </a:r>
            <a:r>
              <a:rPr lang="en-US" sz="1200" dirty="0">
                <a:solidFill>
                  <a:srgbClr val="000000"/>
                </a:solidFill>
              </a:rPr>
              <a:t>Promote high-yield and sustainable resource investments; maximize the amount of resources flowing directly to students and classrooms. </a:t>
            </a:r>
          </a:p>
        </p:txBody>
      </p:sp>
      <p:sp>
        <p:nvSpPr>
          <p:cNvPr id="47" name="TextBox 46"/>
          <p:cNvSpPr txBox="1"/>
          <p:nvPr/>
        </p:nvSpPr>
        <p:spPr bwMode="auto">
          <a:xfrm>
            <a:off x="5396552" y="1371600"/>
            <a:ext cx="3276600" cy="914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Human Resources:  </a:t>
            </a:r>
            <a:r>
              <a:rPr lang="en-US" sz="1200" dirty="0">
                <a:solidFill>
                  <a:srgbClr val="000000"/>
                </a:solidFill>
              </a:rPr>
              <a:t>Establish systems and processes to recruit, place, develop, and retain talent. </a:t>
            </a:r>
            <a:endParaRPr lang="en-US" sz="1200" dirty="0">
              <a:solidFill>
                <a:srgbClr val="000000"/>
              </a:solidFill>
              <a:ea typeface="ＭＳ Ｐゴシック" charset="-128"/>
              <a:cs typeface="Arial" pitchFamily="34" charset="0"/>
            </a:endParaRPr>
          </a:p>
        </p:txBody>
      </p:sp>
      <p:sp>
        <p:nvSpPr>
          <p:cNvPr id="48" name="TextBox 47"/>
          <p:cNvSpPr txBox="1"/>
          <p:nvPr/>
        </p:nvSpPr>
        <p:spPr bwMode="auto">
          <a:xfrm>
            <a:off x="5396552" y="2266950"/>
            <a:ext cx="3276600" cy="914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Academics:  </a:t>
            </a:r>
            <a:r>
              <a:rPr lang="en-US" sz="1200" dirty="0">
                <a:solidFill>
                  <a:srgbClr val="000000"/>
                </a:solidFill>
              </a:rPr>
              <a:t>Design and implement a rigorous academic program with aligned and high-quality curricula, assessments, and instruction. </a:t>
            </a:r>
            <a:endParaRPr lang="en-US" sz="1200" dirty="0">
              <a:solidFill>
                <a:srgbClr val="000000"/>
              </a:solidFill>
              <a:ea typeface="ＭＳ Ｐゴシック" charset="-128"/>
              <a:cs typeface="Arial" pitchFamily="34" charset="0"/>
            </a:endParaRPr>
          </a:p>
        </p:txBody>
      </p:sp>
      <p:sp>
        <p:nvSpPr>
          <p:cNvPr id="49" name="TextBox 48"/>
          <p:cNvSpPr txBox="1"/>
          <p:nvPr/>
        </p:nvSpPr>
        <p:spPr bwMode="auto">
          <a:xfrm>
            <a:off x="5396552" y="3162300"/>
            <a:ext cx="3276600" cy="914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Operations:  </a:t>
            </a:r>
            <a:r>
              <a:rPr lang="en-US" sz="1200" dirty="0">
                <a:solidFill>
                  <a:srgbClr val="000000"/>
                </a:solidFill>
              </a:rPr>
              <a:t>Ensure smooth nonacademic operations, emphasizing efficiency and productivity. </a:t>
            </a:r>
            <a:endParaRPr lang="en-US" sz="1200" dirty="0">
              <a:solidFill>
                <a:srgbClr val="000000"/>
              </a:solidFill>
              <a:ea typeface="ＭＳ Ｐゴシック" charset="-128"/>
              <a:cs typeface="Arial" pitchFamily="34" charset="0"/>
            </a:endParaRPr>
          </a:p>
          <a:p>
            <a:endParaRPr lang="en-US" sz="1200" dirty="0">
              <a:solidFill>
                <a:srgbClr val="000000"/>
              </a:solidFill>
              <a:ea typeface="ＭＳ Ｐゴシック" charset="-128"/>
              <a:cs typeface="Arial" pitchFamily="34" charset="0"/>
            </a:endParaRPr>
          </a:p>
        </p:txBody>
      </p:sp>
      <p:sp>
        <p:nvSpPr>
          <p:cNvPr id="50" name="TextBox 49"/>
          <p:cNvSpPr txBox="1"/>
          <p:nvPr/>
        </p:nvSpPr>
        <p:spPr bwMode="auto">
          <a:xfrm>
            <a:off x="5396552" y="4057650"/>
            <a:ext cx="3276600" cy="914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External Affairs: </a:t>
            </a:r>
            <a:r>
              <a:rPr lang="en-US" sz="1200" dirty="0">
                <a:solidFill>
                  <a:srgbClr val="000000"/>
                </a:solidFill>
              </a:rPr>
              <a:t>Engage parents, family, and community members as partners in the education system. </a:t>
            </a:r>
            <a:endParaRPr lang="en-US" sz="1200" dirty="0">
              <a:solidFill>
                <a:srgbClr val="000000"/>
              </a:solidFill>
              <a:ea typeface="ＭＳ Ｐゴシック" charset="-128"/>
              <a:cs typeface="Arial" pitchFamily="34" charset="0"/>
            </a:endParaRPr>
          </a:p>
        </p:txBody>
      </p:sp>
      <p:sp>
        <p:nvSpPr>
          <p:cNvPr id="51" name="TextBox 50"/>
          <p:cNvSpPr txBox="1"/>
          <p:nvPr/>
        </p:nvSpPr>
        <p:spPr bwMode="auto">
          <a:xfrm>
            <a:off x="5396552" y="4953000"/>
            <a:ext cx="3276600" cy="914400"/>
          </a:xfrm>
          <a:prstGeom prst="rect">
            <a:avLst/>
          </a:prstGeom>
          <a:noFill/>
          <a:ln w="9525">
            <a:noFill/>
            <a:miter lim="800000"/>
            <a:headEnd/>
            <a:tailEnd/>
          </a:ln>
          <a:effectLst/>
        </p:spPr>
        <p:txBody>
          <a:bodyPr wrap="square" lIns="45720" rIns="45720" rtlCol="0">
            <a:noAutofit/>
          </a:bodyPr>
          <a:lstStyle/>
          <a:p>
            <a:r>
              <a:rPr lang="en-US" sz="1600" dirty="0">
                <a:solidFill>
                  <a:srgbClr val="007C59"/>
                </a:solidFill>
                <a:ea typeface="ＭＳ Ｐゴシック" charset="-128"/>
                <a:cs typeface="Arial" pitchFamily="34" charset="0"/>
              </a:rPr>
              <a:t>Data &amp; Accountability:  </a:t>
            </a:r>
            <a:r>
              <a:rPr lang="en-US" sz="1200" dirty="0">
                <a:solidFill>
                  <a:srgbClr val="000000"/>
                </a:solidFill>
              </a:rPr>
              <a:t>Create shared accountability for student achievement at all levels of the organization; promote a strong data culture by using data to inform and drive decision-making. </a:t>
            </a:r>
            <a:endParaRPr lang="en-US" sz="1200" dirty="0">
              <a:solidFill>
                <a:srgbClr val="000000"/>
              </a:solidFill>
              <a:ea typeface="ＭＳ Ｐゴシック" charset="-128"/>
              <a:cs typeface="Arial" pitchFamily="34" charset="0"/>
            </a:endParaRPr>
          </a:p>
        </p:txBody>
      </p:sp>
      <p:sp>
        <p:nvSpPr>
          <p:cNvPr id="27"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17</a:t>
            </a:fld>
            <a:endParaRPr lang="en-US" sz="1400" b="1" dirty="0">
              <a:latin typeface="Garamond" pitchFamily="18" charset="0"/>
            </a:endParaRPr>
          </a:p>
        </p:txBody>
      </p:sp>
    </p:spTree>
    <p:extLst>
      <p:ext uri="{BB962C8B-B14F-4D97-AF65-F5344CB8AC3E}">
        <p14:creationId xmlns:p14="http://schemas.microsoft.com/office/powerpoint/2010/main" val="264757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Mass Insight Education </a:t>
            </a:r>
            <a:r>
              <a:rPr lang="en-US" dirty="0">
                <a:solidFill>
                  <a:srgbClr val="FF0000"/>
                </a:solidFill>
              </a:rPr>
              <a:t>and the School District of the City of York’s</a:t>
            </a:r>
            <a:r>
              <a:rPr lang="en-US" dirty="0"/>
              <a:t> major findings around the 10 domains:</a:t>
            </a:r>
          </a:p>
        </p:txBody>
      </p:sp>
      <p:sp>
        <p:nvSpPr>
          <p:cNvPr id="3" name="Rectangle 2"/>
          <p:cNvSpPr/>
          <p:nvPr/>
        </p:nvSpPr>
        <p:spPr>
          <a:xfrm>
            <a:off x="76200" y="990600"/>
            <a:ext cx="8991600" cy="5776261"/>
          </a:xfrm>
          <a:prstGeom prst="rect">
            <a:avLst/>
          </a:prstGeom>
        </p:spPr>
        <p:txBody>
          <a:bodyPr wrap="square">
            <a:spAutoFit/>
          </a:bodyPr>
          <a:lstStyle/>
          <a:p>
            <a:pPr marL="342900" indent="-342900">
              <a:lnSpc>
                <a:spcPct val="115000"/>
              </a:lnSpc>
              <a:buFont typeface="Symbol" panose="05050102010706020507" pitchFamily="18" charset="2"/>
              <a:buChar char=""/>
            </a:pPr>
            <a:r>
              <a:rPr lang="en-US" sz="1350" dirty="0">
                <a:solidFill>
                  <a:srgbClr val="0C1C47"/>
                </a:solidFill>
                <a:ea typeface="MS Mincho"/>
                <a:cs typeface="Times New Roman" panose="02020603050405020304" pitchFamily="18" charset="0"/>
              </a:rPr>
              <a:t>Lack of morale and limited understanding of the district’s vision or strategy.</a:t>
            </a:r>
          </a:p>
          <a:p>
            <a:pPr marL="342900" indent="-342900">
              <a:lnSpc>
                <a:spcPct val="115000"/>
              </a:lnSpc>
              <a:buFont typeface="Symbol" panose="05050102010706020507" pitchFamily="18" charset="2"/>
              <a:buChar char=""/>
            </a:pPr>
            <a:endParaRPr lang="en-US" sz="135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350" dirty="0">
                <a:solidFill>
                  <a:srgbClr val="0C1C47"/>
                </a:solidFill>
                <a:ea typeface="MS Mincho"/>
                <a:cs typeface="Times New Roman" panose="02020603050405020304" pitchFamily="18" charset="0"/>
              </a:rPr>
              <a:t>Current decision-making practices to make school improvements are not necessarily centered on the instructional core (the interaction between the student, the teacher, and the content).</a:t>
            </a:r>
          </a:p>
          <a:p>
            <a:pPr marL="342900" indent="-342900">
              <a:lnSpc>
                <a:spcPct val="115000"/>
              </a:lnSpc>
              <a:buFont typeface="Symbol" panose="05050102010706020507" pitchFamily="18" charset="2"/>
              <a:buChar char=""/>
            </a:pPr>
            <a:endParaRPr lang="en-US" sz="135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350" dirty="0">
                <a:solidFill>
                  <a:srgbClr val="0C1C47"/>
                </a:solidFill>
                <a:ea typeface="MS Mincho"/>
                <a:cs typeface="Times New Roman" panose="02020603050405020304" pitchFamily="18" charset="0"/>
              </a:rPr>
              <a:t>The district lacks opportunities for professional development or cross-department sharing for Central Office staff or the School Board, and existing teacher professional development was described as inconsistent.</a:t>
            </a:r>
          </a:p>
          <a:p>
            <a:pPr marL="342900" indent="-342900">
              <a:lnSpc>
                <a:spcPct val="115000"/>
              </a:lnSpc>
              <a:buFont typeface="Symbol" panose="05050102010706020507" pitchFamily="18" charset="2"/>
              <a:buChar char=""/>
            </a:pPr>
            <a:endParaRPr lang="en-US" sz="135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350" dirty="0">
                <a:solidFill>
                  <a:srgbClr val="0C1C47"/>
                </a:solidFill>
                <a:ea typeface="MS Mincho"/>
                <a:cs typeface="Times New Roman" panose="02020603050405020304" pitchFamily="18" charset="0"/>
              </a:rPr>
              <a:t>Technology, communication, and infrastructure were identified as consistent district challenges, though new financial, HR, and student information systems promise to improve efficiency.</a:t>
            </a:r>
          </a:p>
          <a:p>
            <a:pPr marL="342900" indent="-342900">
              <a:lnSpc>
                <a:spcPct val="115000"/>
              </a:lnSpc>
              <a:buFont typeface="Symbol" panose="05050102010706020507" pitchFamily="18" charset="2"/>
              <a:buChar char=""/>
            </a:pPr>
            <a:endParaRPr lang="en-US" sz="135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350" dirty="0">
                <a:solidFill>
                  <a:srgbClr val="0C1C47"/>
                </a:solidFill>
                <a:ea typeface="MS Mincho"/>
                <a:cs typeface="Times New Roman" panose="02020603050405020304" pitchFamily="18" charset="0"/>
              </a:rPr>
              <a:t>There is a strong interest in pursuing the distributed leadership model.</a:t>
            </a:r>
          </a:p>
          <a:p>
            <a:pPr marL="342900" indent="-342900">
              <a:lnSpc>
                <a:spcPct val="115000"/>
              </a:lnSpc>
              <a:buFont typeface="Symbol" panose="05050102010706020507" pitchFamily="18" charset="2"/>
              <a:buChar char=""/>
            </a:pPr>
            <a:endParaRPr lang="en-US" sz="135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350" dirty="0">
                <a:solidFill>
                  <a:srgbClr val="0C1C47"/>
                </a:solidFill>
                <a:ea typeface="MS Mincho"/>
                <a:cs typeface="Times New Roman" panose="02020603050405020304" pitchFamily="18" charset="0"/>
              </a:rPr>
              <a:t>Teacher attendance dropped from 91% in the 2014-2013 school year to 88% in the 2014-2015 school year. This is 6 percentage points below the national average. The  most negative effect low teacher attendance has on student learning in York City school is when classrooms must “split” due to the lack of substitute teachers.</a:t>
            </a:r>
          </a:p>
          <a:p>
            <a:pPr marL="342900" indent="-342900">
              <a:lnSpc>
                <a:spcPct val="115000"/>
              </a:lnSpc>
              <a:buFont typeface="Symbol" panose="05050102010706020507" pitchFamily="18" charset="2"/>
              <a:buChar char=""/>
            </a:pPr>
            <a:endParaRPr lang="en-US" sz="135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350" dirty="0">
                <a:solidFill>
                  <a:srgbClr val="0C1C47"/>
                </a:solidFill>
                <a:ea typeface="MS Mincho"/>
                <a:cs typeface="Times New Roman" panose="02020603050405020304" pitchFamily="18" charset="0"/>
              </a:rPr>
              <a:t>A lack of a consistent curriculum, scope and sequence, and academic materials contribute to a low level of instructional rigor at York schools.</a:t>
            </a:r>
          </a:p>
          <a:p>
            <a:pPr marL="342900" indent="-342900">
              <a:lnSpc>
                <a:spcPct val="115000"/>
              </a:lnSpc>
              <a:buFont typeface="Symbol" panose="05050102010706020507" pitchFamily="18" charset="2"/>
              <a:buChar char=""/>
            </a:pPr>
            <a:endParaRPr lang="en-US" sz="135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350" dirty="0">
                <a:solidFill>
                  <a:srgbClr val="0C1C47"/>
                </a:solidFill>
                <a:ea typeface="MS Mincho"/>
                <a:cs typeface="Times New Roman" panose="02020603050405020304" pitchFamily="18" charset="0"/>
              </a:rPr>
              <a:t>While there is a desire for collaboration both across schools and with the community, strong mechanisms to engage the community do not currently exist, and there are no formal systems or structures in place to allow for cross-school collaboration.</a:t>
            </a:r>
            <a:endParaRPr lang="en-US" sz="1350" dirty="0">
              <a:solidFill>
                <a:srgbClr val="0C1C47"/>
              </a:solidFill>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18</a:t>
            </a:fld>
            <a:endParaRPr lang="en-US" sz="1400" b="1" dirty="0">
              <a:latin typeface="Garamond" pitchFamily="18" charset="0"/>
            </a:endParaRPr>
          </a:p>
        </p:txBody>
      </p:sp>
    </p:spTree>
    <p:extLst>
      <p:ext uri="{BB962C8B-B14F-4D97-AF65-F5344CB8AC3E}">
        <p14:creationId xmlns:p14="http://schemas.microsoft.com/office/powerpoint/2010/main" val="642189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Mass Insight Education </a:t>
            </a:r>
            <a:r>
              <a:rPr lang="en-US" sz="2400" dirty="0">
                <a:solidFill>
                  <a:srgbClr val="FF0000"/>
                </a:solidFill>
              </a:rPr>
              <a:t>and the School District of the City of York’s</a:t>
            </a:r>
            <a:r>
              <a:rPr lang="en-US" sz="2400" dirty="0"/>
              <a:t> major findings around progress made since the 2013 Recovery Plan include:</a:t>
            </a:r>
          </a:p>
        </p:txBody>
      </p:sp>
      <p:sp>
        <p:nvSpPr>
          <p:cNvPr id="3" name="Rectangle 2"/>
          <p:cNvSpPr/>
          <p:nvPr/>
        </p:nvSpPr>
        <p:spPr>
          <a:xfrm>
            <a:off x="152400" y="1143000"/>
            <a:ext cx="8991600" cy="5120441"/>
          </a:xfrm>
          <a:prstGeom prst="rect">
            <a:avLst/>
          </a:prstGeom>
        </p:spPr>
        <p:txBody>
          <a:bodyPr wrap="square">
            <a:spAutoFit/>
          </a:bodyPr>
          <a:lstStyle/>
          <a:p>
            <a:pPr marL="342900" indent="-342900">
              <a:lnSpc>
                <a:spcPct val="115000"/>
              </a:lnSpc>
              <a:buFont typeface="Symbol" panose="05050102010706020507" pitchFamily="18" charset="2"/>
              <a:buChar char=""/>
            </a:pPr>
            <a:r>
              <a:rPr lang="en-US" sz="1500" dirty="0">
                <a:solidFill>
                  <a:srgbClr val="0C1C47"/>
                </a:solidFill>
                <a:ea typeface="MS Mincho"/>
                <a:cs typeface="Times New Roman" panose="02020603050405020304" pitchFamily="18" charset="0"/>
              </a:rPr>
              <a:t>The rate of students enrolling outside of district-run schools remained stagnant.</a:t>
            </a:r>
          </a:p>
          <a:p>
            <a:pPr marL="342900" indent="-342900">
              <a:lnSpc>
                <a:spcPct val="115000"/>
              </a:lnSpc>
              <a:buFont typeface="Symbol" panose="05050102010706020507" pitchFamily="18" charset="2"/>
              <a:buChar char=""/>
            </a:pPr>
            <a:endParaRPr lang="en-US" sz="150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500" dirty="0">
                <a:solidFill>
                  <a:srgbClr val="0C1C47"/>
                </a:solidFill>
                <a:ea typeface="MS Mincho"/>
                <a:cs typeface="Times New Roman" panose="02020603050405020304" pitchFamily="18" charset="0"/>
              </a:rPr>
              <a:t>Site-based management was implemented successfully, and is in the process of transitioning to a distributed leadership model after a majority vote by York City teachers within each of the schools.</a:t>
            </a:r>
          </a:p>
          <a:p>
            <a:pPr marL="342900" indent="-342900">
              <a:lnSpc>
                <a:spcPct val="115000"/>
              </a:lnSpc>
              <a:buFont typeface="Symbol" panose="05050102010706020507" pitchFamily="18" charset="2"/>
              <a:buChar char=""/>
            </a:pPr>
            <a:endParaRPr lang="en-US" sz="150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500" dirty="0">
                <a:solidFill>
                  <a:srgbClr val="0C1C47"/>
                </a:solidFill>
                <a:ea typeface="MS Mincho"/>
                <a:cs typeface="Times New Roman" panose="02020603050405020304" pitchFamily="18" charset="0"/>
              </a:rPr>
              <a:t>None of the financial changes described in the 2013 Recovery Plan, including those around wage and benefits reductions, were implemented. An anticipated increase in state funding is the only improvement in the district’s financial situation.  </a:t>
            </a:r>
          </a:p>
          <a:p>
            <a:pPr marL="342900" indent="-342900">
              <a:lnSpc>
                <a:spcPct val="115000"/>
              </a:lnSpc>
              <a:buFont typeface="Symbol" panose="05050102010706020507" pitchFamily="18" charset="2"/>
              <a:buChar char=""/>
            </a:pPr>
            <a:endParaRPr lang="en-US" sz="150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500" dirty="0">
                <a:solidFill>
                  <a:srgbClr val="0C1C47"/>
                </a:solidFill>
                <a:ea typeface="MS Mincho"/>
                <a:cs typeface="Times New Roman" panose="02020603050405020304" pitchFamily="18" charset="0"/>
              </a:rPr>
              <a:t>The Cornerstone program, for students exhibiting behavioral difficulties in the mainstream classroom setting, completed its second year. While it still lacks some structures around entry and exit criteria, enrollment reached 87 students in the 2014-2015 school year. The district is also set to reach its goal of 12 Pre-K classrooms by the 2015-2016 school year.</a:t>
            </a:r>
          </a:p>
          <a:p>
            <a:pPr marL="342900" indent="-342900">
              <a:lnSpc>
                <a:spcPct val="115000"/>
              </a:lnSpc>
              <a:buFont typeface="Symbol" panose="05050102010706020507" pitchFamily="18" charset="2"/>
              <a:buChar char=""/>
            </a:pPr>
            <a:endParaRPr lang="en-US" sz="150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500" dirty="0">
                <a:solidFill>
                  <a:srgbClr val="0C1C47"/>
                </a:solidFill>
                <a:ea typeface="MS Mincho"/>
                <a:cs typeface="Times New Roman" panose="02020603050405020304" pitchFamily="18" charset="0"/>
              </a:rPr>
              <a:t>William Penn High School will implement a freshman academy for the 2015-2016 school year.</a:t>
            </a:r>
          </a:p>
          <a:p>
            <a:pPr marL="342900" indent="-342900">
              <a:lnSpc>
                <a:spcPct val="115000"/>
              </a:lnSpc>
              <a:buFont typeface="Symbol" panose="05050102010706020507" pitchFamily="18" charset="2"/>
              <a:buChar char=""/>
            </a:pPr>
            <a:endParaRPr lang="en-US" sz="1500" dirty="0">
              <a:solidFill>
                <a:srgbClr val="0C1C47"/>
              </a:solidFill>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1500" dirty="0">
                <a:solidFill>
                  <a:srgbClr val="0C1C47"/>
                </a:solidFill>
                <a:ea typeface="MS Mincho"/>
                <a:cs typeface="Times New Roman" panose="02020603050405020304" pitchFamily="18" charset="0"/>
              </a:rPr>
              <a:t>As a result of summer 2015 contract negotiations, the school day will be extended by 40 minutes, which is 15 minutes more than the 2013 Recovery Plan recommended. The school year will be extended by 5 days and include additional professional development for teachers.</a:t>
            </a:r>
            <a:endParaRPr lang="en-US" sz="1500" dirty="0">
              <a:solidFill>
                <a:srgbClr val="0C1C47"/>
              </a:solidFill>
              <a:ea typeface="Calibri" panose="020F0502020204030204" pitchFamily="34" charset="0"/>
              <a:cs typeface="Times New Roman" panose="02020603050405020304" pitchFamily="18" charset="0"/>
            </a:endParaRPr>
          </a:p>
        </p:txBody>
      </p:sp>
      <p:sp>
        <p:nvSpPr>
          <p:cNvPr id="5"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19</a:t>
            </a:fld>
            <a:endParaRPr lang="en-US" sz="1400" b="1" dirty="0">
              <a:latin typeface="Garamond" pitchFamily="18" charset="0"/>
            </a:endParaRPr>
          </a:p>
        </p:txBody>
      </p:sp>
    </p:spTree>
    <p:extLst>
      <p:ext uri="{BB962C8B-B14F-4D97-AF65-F5344CB8AC3E}">
        <p14:creationId xmlns:p14="http://schemas.microsoft.com/office/powerpoint/2010/main" val="186850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p>
        </p:txBody>
      </p:sp>
    </p:spTree>
    <p:extLst>
      <p:ext uri="{BB962C8B-B14F-4D97-AF65-F5344CB8AC3E}">
        <p14:creationId xmlns:p14="http://schemas.microsoft.com/office/powerpoint/2010/main" val="293894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Mass Insight </a:t>
            </a:r>
            <a:r>
              <a:rPr lang="en-US" sz="2800" dirty="0">
                <a:solidFill>
                  <a:srgbClr val="FF0000"/>
                </a:solidFill>
              </a:rPr>
              <a:t>Education and the School District of the City of York</a:t>
            </a:r>
            <a:r>
              <a:rPr lang="en-US" sz="2800" dirty="0"/>
              <a:t> identified five priority areas for improvement:</a:t>
            </a:r>
          </a:p>
        </p:txBody>
      </p:sp>
      <p:grpSp>
        <p:nvGrpSpPr>
          <p:cNvPr id="3" name="Group 2"/>
          <p:cNvGrpSpPr/>
          <p:nvPr/>
        </p:nvGrpSpPr>
        <p:grpSpPr>
          <a:xfrm>
            <a:off x="1427437" y="2615762"/>
            <a:ext cx="6289127" cy="1447800"/>
            <a:chOff x="1387366" y="2615762"/>
            <a:chExt cx="6289127" cy="1447800"/>
          </a:xfrm>
        </p:grpSpPr>
        <p:sp>
          <p:nvSpPr>
            <p:cNvPr id="4" name="Rounded Rectangle 3"/>
            <p:cNvSpPr/>
            <p:nvPr/>
          </p:nvSpPr>
          <p:spPr bwMode="auto">
            <a:xfrm>
              <a:off x="1387366" y="2615762"/>
              <a:ext cx="3124200" cy="1447800"/>
            </a:xfrm>
            <a:prstGeom prst="roundRect">
              <a:avLst/>
            </a:prstGeom>
            <a:solidFill>
              <a:srgbClr val="007C59"/>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en-US" sz="2800" b="1" dirty="0">
                  <a:solidFill>
                    <a:srgbClr val="FFFFFF"/>
                  </a:solidFill>
                  <a:cs typeface="Arial" charset="0"/>
                </a:rPr>
                <a:t>Communications</a:t>
              </a:r>
            </a:p>
          </p:txBody>
        </p:sp>
        <p:sp>
          <p:nvSpPr>
            <p:cNvPr id="5" name="Rounded Rectangle 4"/>
            <p:cNvSpPr/>
            <p:nvPr/>
          </p:nvSpPr>
          <p:spPr bwMode="auto">
            <a:xfrm>
              <a:off x="4552293" y="2615762"/>
              <a:ext cx="3124200" cy="1447800"/>
            </a:xfrm>
            <a:prstGeom prst="roundRect">
              <a:avLst/>
            </a:prstGeom>
            <a:solidFill>
              <a:srgbClr val="AF1E2D"/>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en-US" sz="2800" b="1" dirty="0">
                  <a:solidFill>
                    <a:srgbClr val="FFFFFF"/>
                  </a:solidFill>
                  <a:cs typeface="Arial" charset="0"/>
                </a:rPr>
                <a:t>Talent</a:t>
              </a:r>
            </a:p>
          </p:txBody>
        </p:sp>
      </p:grpSp>
      <p:sp>
        <p:nvSpPr>
          <p:cNvPr id="6" name="Rounded Rectangle 5"/>
          <p:cNvSpPr/>
          <p:nvPr/>
        </p:nvSpPr>
        <p:spPr bwMode="auto">
          <a:xfrm>
            <a:off x="3009900" y="1066800"/>
            <a:ext cx="3124200" cy="1447800"/>
          </a:xfrm>
          <a:prstGeom prst="roundRect">
            <a:avLst/>
          </a:prstGeom>
          <a:solidFill>
            <a:schemeClr val="accent2"/>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en-US" sz="2800" b="1" dirty="0">
                <a:solidFill>
                  <a:srgbClr val="FFFFFF"/>
                </a:solidFill>
                <a:cs typeface="Arial" charset="0"/>
              </a:rPr>
              <a:t>Support for Instruction</a:t>
            </a:r>
          </a:p>
        </p:txBody>
      </p:sp>
      <p:cxnSp>
        <p:nvCxnSpPr>
          <p:cNvPr id="7" name="Straight Connector 6"/>
          <p:cNvCxnSpPr/>
          <p:nvPr/>
        </p:nvCxnSpPr>
        <p:spPr bwMode="auto">
          <a:xfrm>
            <a:off x="304800" y="4267200"/>
            <a:ext cx="8610600" cy="0"/>
          </a:xfrm>
          <a:prstGeom prst="line">
            <a:avLst/>
          </a:prstGeom>
          <a:solidFill>
            <a:schemeClr val="accent1"/>
          </a:solidFill>
          <a:ln w="57150" cap="flat" cmpd="sng" algn="ctr">
            <a:solidFill>
              <a:schemeClr val="tx1"/>
            </a:solidFill>
            <a:prstDash val="dash"/>
            <a:round/>
            <a:headEnd type="none" w="med" len="med"/>
            <a:tailEnd type="none" w="med" len="med"/>
          </a:ln>
          <a:effectLst/>
        </p:spPr>
      </p:cxnSp>
      <p:grpSp>
        <p:nvGrpSpPr>
          <p:cNvPr id="10" name="Group 9"/>
          <p:cNvGrpSpPr/>
          <p:nvPr/>
        </p:nvGrpSpPr>
        <p:grpSpPr>
          <a:xfrm>
            <a:off x="1187669" y="4495800"/>
            <a:ext cx="6768662" cy="1447800"/>
            <a:chOff x="1384738" y="4495800"/>
            <a:chExt cx="6768662" cy="1447800"/>
          </a:xfrm>
        </p:grpSpPr>
        <p:sp>
          <p:nvSpPr>
            <p:cNvPr id="8" name="Rounded Rectangle 7"/>
            <p:cNvSpPr/>
            <p:nvPr/>
          </p:nvSpPr>
          <p:spPr bwMode="auto">
            <a:xfrm>
              <a:off x="5029200" y="4495800"/>
              <a:ext cx="3124200" cy="1447800"/>
            </a:xfrm>
            <a:prstGeom prst="roundRect">
              <a:avLst/>
            </a:prstGeom>
            <a:solidFill>
              <a:schemeClr val="bg1">
                <a:lumMod val="50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en-US" sz="2800" b="1" dirty="0">
                  <a:solidFill>
                    <a:srgbClr val="FFFFFF"/>
                  </a:solidFill>
                  <a:cs typeface="Arial" charset="0"/>
                </a:rPr>
                <a:t>Performance Management</a:t>
              </a:r>
            </a:p>
          </p:txBody>
        </p:sp>
        <p:sp>
          <p:nvSpPr>
            <p:cNvPr id="9" name="Rounded Rectangle 8"/>
            <p:cNvSpPr/>
            <p:nvPr/>
          </p:nvSpPr>
          <p:spPr bwMode="auto">
            <a:xfrm>
              <a:off x="1384738" y="4495800"/>
              <a:ext cx="3124200" cy="1447800"/>
            </a:xfrm>
            <a:prstGeom prst="roundRect">
              <a:avLst/>
            </a:prstGeom>
            <a:solidFill>
              <a:srgbClr val="FFC000"/>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en-US" sz="2800" b="1" dirty="0">
                  <a:solidFill>
                    <a:srgbClr val="FFFFFF"/>
                  </a:solidFill>
                  <a:cs typeface="Arial" charset="0"/>
                </a:rPr>
                <a:t>Resource Alignment</a:t>
              </a:r>
            </a:p>
          </p:txBody>
        </p:sp>
      </p:grpSp>
      <p:sp>
        <p:nvSpPr>
          <p:cNvPr id="12"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20</a:t>
            </a:fld>
            <a:endParaRPr lang="en-US" sz="1400" b="1" dirty="0">
              <a:latin typeface="Garamond" pitchFamily="18" charset="0"/>
            </a:endParaRPr>
          </a:p>
        </p:txBody>
      </p:sp>
    </p:spTree>
    <p:extLst>
      <p:ext uri="{BB962C8B-B14F-4D97-AF65-F5344CB8AC3E}">
        <p14:creationId xmlns:p14="http://schemas.microsoft.com/office/powerpoint/2010/main" val="406414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492" y="142451"/>
            <a:ext cx="6606558" cy="775359"/>
          </a:xfrm>
        </p:spPr>
        <p:txBody>
          <a:bodyPr>
            <a:normAutofit fontScale="90000"/>
          </a:bodyPr>
          <a:lstStyle/>
          <a:p>
            <a:r>
              <a:rPr lang="en-US" dirty="0"/>
              <a:t>Priority Selection: Using Urgency &amp; Difficulty to Guide Decision-Making</a:t>
            </a:r>
          </a:p>
        </p:txBody>
      </p:sp>
      <p:cxnSp>
        <p:nvCxnSpPr>
          <p:cNvPr id="5" name="Straight Arrow Connector 4"/>
          <p:cNvCxnSpPr/>
          <p:nvPr/>
        </p:nvCxnSpPr>
        <p:spPr bwMode="auto">
          <a:xfrm>
            <a:off x="4648200" y="990600"/>
            <a:ext cx="0" cy="51816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7" name="Straight Arrow Connector 6"/>
          <p:cNvCxnSpPr/>
          <p:nvPr/>
        </p:nvCxnSpPr>
        <p:spPr bwMode="auto">
          <a:xfrm>
            <a:off x="1371601" y="3624616"/>
            <a:ext cx="6618027"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3" name="TextBox 12"/>
          <p:cNvSpPr txBox="1"/>
          <p:nvPr/>
        </p:nvSpPr>
        <p:spPr bwMode="auto">
          <a:xfrm>
            <a:off x="0" y="3337748"/>
            <a:ext cx="1510921" cy="1000780"/>
          </a:xfrm>
          <a:prstGeom prst="rect">
            <a:avLst/>
          </a:prstGeom>
          <a:noFill/>
          <a:ln w="9525">
            <a:noFill/>
            <a:miter lim="800000"/>
            <a:headEnd/>
            <a:tailEnd/>
          </a:ln>
          <a:effectLst/>
        </p:spPr>
        <p:txBody>
          <a:bodyPr wrap="none" lIns="45720" rIns="45720" rtlCol="0" anchor="ctr">
            <a:noAutofit/>
          </a:bodyPr>
          <a:lstStyle/>
          <a:p>
            <a:pPr algn="ctr">
              <a:spcBef>
                <a:spcPct val="50000"/>
              </a:spcBef>
              <a:spcAft>
                <a:spcPts val="600"/>
              </a:spcAft>
            </a:pPr>
            <a:r>
              <a:rPr lang="en-US" sz="1400" dirty="0">
                <a:solidFill>
                  <a:srgbClr val="000000"/>
                </a:solidFill>
                <a:ea typeface="ＭＳ Ｐゴシック" charset="-128"/>
              </a:rPr>
              <a:t>Less Urgent</a:t>
            </a:r>
          </a:p>
          <a:p>
            <a:pPr algn="ctr"/>
            <a:r>
              <a:rPr lang="en-US" sz="1100" i="1" dirty="0">
                <a:solidFill>
                  <a:srgbClr val="000000"/>
                </a:solidFill>
                <a:ea typeface="ＭＳ Ｐゴシック" charset="-128"/>
              </a:rPr>
              <a:t>(impact on student </a:t>
            </a:r>
          </a:p>
          <a:p>
            <a:pPr algn="ctr"/>
            <a:r>
              <a:rPr lang="en-US" sz="1100" i="1" dirty="0">
                <a:solidFill>
                  <a:srgbClr val="000000"/>
                </a:solidFill>
                <a:ea typeface="ＭＳ Ｐゴシック" charset="-128"/>
              </a:rPr>
              <a:t>learning &amp; staff success)</a:t>
            </a:r>
          </a:p>
        </p:txBody>
      </p:sp>
      <p:sp>
        <p:nvSpPr>
          <p:cNvPr id="15" name="TextBox 14"/>
          <p:cNvSpPr txBox="1"/>
          <p:nvPr/>
        </p:nvSpPr>
        <p:spPr bwMode="auto">
          <a:xfrm>
            <a:off x="7989628" y="3409666"/>
            <a:ext cx="1149824" cy="341194"/>
          </a:xfrm>
          <a:prstGeom prst="rect">
            <a:avLst/>
          </a:prstGeom>
          <a:noFill/>
          <a:ln w="9525">
            <a:noFill/>
            <a:miter lim="800000"/>
            <a:headEnd/>
            <a:tailEnd/>
          </a:ln>
          <a:effectLst/>
        </p:spPr>
        <p:txBody>
          <a:bodyPr wrap="none" lIns="45720" rIns="45720" rtlCol="0" anchor="ctr">
            <a:noAutofit/>
          </a:bodyPr>
          <a:lstStyle/>
          <a:p>
            <a:pPr algn="ctr">
              <a:spcBef>
                <a:spcPct val="50000"/>
              </a:spcBef>
            </a:pPr>
            <a:r>
              <a:rPr lang="en-US" sz="1400" dirty="0">
                <a:solidFill>
                  <a:srgbClr val="000000"/>
                </a:solidFill>
                <a:ea typeface="ＭＳ Ｐゴシック" charset="-128"/>
              </a:rPr>
              <a:t>More Urgent</a:t>
            </a:r>
          </a:p>
        </p:txBody>
      </p:sp>
      <p:sp>
        <p:nvSpPr>
          <p:cNvPr id="18" name="TextBox 17"/>
          <p:cNvSpPr txBox="1"/>
          <p:nvPr/>
        </p:nvSpPr>
        <p:spPr bwMode="auto">
          <a:xfrm>
            <a:off x="3238500" y="999697"/>
            <a:ext cx="1485900" cy="631869"/>
          </a:xfrm>
          <a:prstGeom prst="rect">
            <a:avLst/>
          </a:prstGeom>
          <a:noFill/>
          <a:ln w="9525">
            <a:noFill/>
            <a:miter lim="800000"/>
            <a:headEnd/>
            <a:tailEnd/>
          </a:ln>
          <a:effectLst/>
        </p:spPr>
        <p:txBody>
          <a:bodyPr wrap="none" lIns="45720" rIns="45720" rtlCol="0" anchor="ctr">
            <a:noAutofit/>
          </a:bodyPr>
          <a:lstStyle/>
          <a:p>
            <a:pPr algn="ctr">
              <a:spcBef>
                <a:spcPts val="600"/>
              </a:spcBef>
            </a:pPr>
            <a:r>
              <a:rPr lang="en-US" sz="1400" dirty="0">
                <a:solidFill>
                  <a:srgbClr val="000000"/>
                </a:solidFill>
                <a:ea typeface="ＭＳ Ｐゴシック" charset="-128"/>
              </a:rPr>
              <a:t>Less Difficult</a:t>
            </a:r>
          </a:p>
          <a:p>
            <a:pPr algn="ctr">
              <a:spcBef>
                <a:spcPts val="600"/>
              </a:spcBef>
            </a:pPr>
            <a:r>
              <a:rPr lang="en-US" sz="1100" i="1" dirty="0">
                <a:solidFill>
                  <a:srgbClr val="000000"/>
                </a:solidFill>
                <a:ea typeface="ＭＳ Ｐゴシック" charset="-128"/>
              </a:rPr>
              <a:t>(capacity, cost, time)</a:t>
            </a:r>
          </a:p>
        </p:txBody>
      </p:sp>
      <p:sp>
        <p:nvSpPr>
          <p:cNvPr id="19" name="TextBox 18"/>
          <p:cNvSpPr txBox="1"/>
          <p:nvPr/>
        </p:nvSpPr>
        <p:spPr bwMode="auto">
          <a:xfrm>
            <a:off x="4724400" y="6168788"/>
            <a:ext cx="1143000" cy="341194"/>
          </a:xfrm>
          <a:prstGeom prst="rect">
            <a:avLst/>
          </a:prstGeom>
          <a:noFill/>
          <a:ln w="9525">
            <a:noFill/>
            <a:miter lim="800000"/>
            <a:headEnd/>
            <a:tailEnd/>
          </a:ln>
          <a:effectLst/>
        </p:spPr>
        <p:txBody>
          <a:bodyPr wrap="none" lIns="45720" rIns="45720" rtlCol="0" anchor="ctr">
            <a:noAutofit/>
          </a:bodyPr>
          <a:lstStyle/>
          <a:p>
            <a:pPr algn="ctr">
              <a:spcBef>
                <a:spcPct val="50000"/>
              </a:spcBef>
            </a:pPr>
            <a:r>
              <a:rPr lang="en-US" sz="1400" dirty="0">
                <a:solidFill>
                  <a:srgbClr val="000000"/>
                </a:solidFill>
                <a:ea typeface="ＭＳ Ｐゴシック" charset="-128"/>
              </a:rPr>
              <a:t>More Difficult</a:t>
            </a:r>
          </a:p>
        </p:txBody>
      </p:sp>
      <p:sp>
        <p:nvSpPr>
          <p:cNvPr id="25" name="TextBox 24"/>
          <p:cNvSpPr txBox="1"/>
          <p:nvPr/>
        </p:nvSpPr>
        <p:spPr bwMode="auto">
          <a:xfrm>
            <a:off x="3028950" y="5399347"/>
            <a:ext cx="952500" cy="769441"/>
          </a:xfrm>
          <a:prstGeom prst="rect">
            <a:avLst/>
          </a:prstGeom>
          <a:solidFill>
            <a:srgbClr val="AF1E2D"/>
          </a:solidFill>
          <a:ln w="9525">
            <a:noFill/>
            <a:miter lim="800000"/>
            <a:headEnd/>
            <a:tailEnd/>
          </a:ln>
          <a:effectLst/>
        </p:spPr>
        <p:txBody>
          <a:bodyPr wrap="square" lIns="45720" rIns="45720" rtlCol="0" anchor="ctr">
            <a:spAutoFit/>
          </a:bodyPr>
          <a:lstStyle>
            <a:defPPr>
              <a:defRPr lang="en-US"/>
            </a:defPPr>
            <a:lvl1pPr algn="ctr" fontAlgn="auto">
              <a:spcBef>
                <a:spcPct val="50000"/>
              </a:spcBef>
              <a:spcAft>
                <a:spcPts val="0"/>
              </a:spcAft>
              <a:defRPr sz="1100" b="0" i="0">
                <a:solidFill>
                  <a:schemeClr val="bg1"/>
                </a:solidFill>
                <a:latin typeface="+mn-lt"/>
              </a:defRPr>
            </a:lvl1pPr>
          </a:lstStyle>
          <a:p>
            <a:r>
              <a:rPr lang="en-US" dirty="0">
                <a:solidFill>
                  <a:srgbClr val="FFFFFF"/>
                </a:solidFill>
              </a:rPr>
              <a:t>Implement Board gov. training &amp; support*</a:t>
            </a:r>
          </a:p>
        </p:txBody>
      </p:sp>
      <p:sp>
        <p:nvSpPr>
          <p:cNvPr id="26" name="TextBox 25"/>
          <p:cNvSpPr txBox="1"/>
          <p:nvPr/>
        </p:nvSpPr>
        <p:spPr bwMode="auto">
          <a:xfrm>
            <a:off x="895351" y="4343400"/>
            <a:ext cx="952500" cy="600164"/>
          </a:xfrm>
          <a:prstGeom prst="rect">
            <a:avLst/>
          </a:prstGeom>
          <a:solidFill>
            <a:srgbClr val="FCD856"/>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000000"/>
                </a:solidFill>
              </a:rPr>
              <a:t>Implement the teacher looping plan**</a:t>
            </a:r>
          </a:p>
        </p:txBody>
      </p:sp>
      <p:sp>
        <p:nvSpPr>
          <p:cNvPr id="27" name="TextBox 26"/>
          <p:cNvSpPr txBox="1"/>
          <p:nvPr/>
        </p:nvSpPr>
        <p:spPr bwMode="auto">
          <a:xfrm>
            <a:off x="6131256" y="4580229"/>
            <a:ext cx="952500" cy="600164"/>
          </a:xfrm>
          <a:prstGeom prst="rect">
            <a:avLst/>
          </a:prstGeom>
          <a:solidFill>
            <a:srgbClr val="0C1C47"/>
          </a:solidFill>
          <a:ln w="9525">
            <a:noFill/>
            <a:miter lim="800000"/>
            <a:headEnd/>
            <a:tailEnd/>
          </a:ln>
          <a:effectLst/>
        </p:spPr>
        <p:txBody>
          <a:bodyPr wrap="square" lIns="45720" rIns="45720" rtlCol="0" anchor="ctr">
            <a:spAutoFit/>
          </a:bodyPr>
          <a:lstStyle>
            <a:defPPr>
              <a:defRPr lang="en-US"/>
            </a:defPPr>
            <a:lvl1pPr algn="ctr" fontAlgn="auto">
              <a:spcBef>
                <a:spcPct val="50000"/>
              </a:spcBef>
              <a:spcAft>
                <a:spcPts val="0"/>
              </a:spcAft>
              <a:defRPr sz="1100" b="0" i="0">
                <a:solidFill>
                  <a:schemeClr val="bg1"/>
                </a:solidFill>
                <a:latin typeface="+mn-lt"/>
              </a:defRPr>
            </a:lvl1pPr>
          </a:lstStyle>
          <a:p>
            <a:r>
              <a:rPr lang="en-US" dirty="0">
                <a:solidFill>
                  <a:srgbClr val="FFFFFF"/>
                </a:solidFill>
              </a:rPr>
              <a:t>Review SPED/RtII systems*</a:t>
            </a:r>
          </a:p>
        </p:txBody>
      </p:sp>
      <p:sp>
        <p:nvSpPr>
          <p:cNvPr id="28" name="TextBox 27"/>
          <p:cNvSpPr txBox="1"/>
          <p:nvPr/>
        </p:nvSpPr>
        <p:spPr bwMode="auto">
          <a:xfrm>
            <a:off x="5048251" y="4755108"/>
            <a:ext cx="952500" cy="600164"/>
          </a:xfrm>
          <a:prstGeom prst="rect">
            <a:avLst/>
          </a:prstGeom>
          <a:solidFill>
            <a:srgbClr val="FCD856"/>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000000"/>
                </a:solidFill>
              </a:rPr>
              <a:t>Align new  state funds w/strategies*</a:t>
            </a:r>
          </a:p>
        </p:txBody>
      </p:sp>
      <p:sp>
        <p:nvSpPr>
          <p:cNvPr id="29" name="TextBox 28"/>
          <p:cNvSpPr txBox="1"/>
          <p:nvPr/>
        </p:nvSpPr>
        <p:spPr bwMode="auto">
          <a:xfrm>
            <a:off x="5791199" y="1990889"/>
            <a:ext cx="819151" cy="769441"/>
          </a:xfrm>
          <a:prstGeom prst="rect">
            <a:avLst/>
          </a:prstGeom>
          <a:solidFill>
            <a:srgbClr val="FCD856"/>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000000"/>
                </a:solidFill>
              </a:rPr>
              <a:t>Implement the Freshman Academy**</a:t>
            </a:r>
          </a:p>
        </p:txBody>
      </p:sp>
      <p:sp>
        <p:nvSpPr>
          <p:cNvPr id="30" name="TextBox 29"/>
          <p:cNvSpPr txBox="1"/>
          <p:nvPr/>
        </p:nvSpPr>
        <p:spPr bwMode="auto">
          <a:xfrm>
            <a:off x="6288206" y="1118555"/>
            <a:ext cx="874593" cy="600164"/>
          </a:xfrm>
          <a:prstGeom prst="rect">
            <a:avLst/>
          </a:prstGeom>
          <a:solidFill>
            <a:srgbClr val="AF1E2D"/>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FFFFFF"/>
                </a:solidFill>
              </a:rPr>
              <a:t>Stabilize  school leadership**</a:t>
            </a:r>
          </a:p>
        </p:txBody>
      </p:sp>
      <p:sp>
        <p:nvSpPr>
          <p:cNvPr id="31" name="TextBox 30"/>
          <p:cNvSpPr txBox="1"/>
          <p:nvPr/>
        </p:nvSpPr>
        <p:spPr bwMode="auto">
          <a:xfrm>
            <a:off x="2820404" y="1821612"/>
            <a:ext cx="952500" cy="769441"/>
          </a:xfrm>
          <a:prstGeom prst="rect">
            <a:avLst/>
          </a:prstGeom>
          <a:solidFill>
            <a:srgbClr val="AF1E2D"/>
          </a:solidFill>
          <a:ln w="9525">
            <a:noFill/>
            <a:miter lim="800000"/>
            <a:headEnd/>
            <a:tailEnd/>
          </a:ln>
          <a:effectLst/>
        </p:spPr>
        <p:txBody>
          <a:bodyPr wrap="square" lIns="45720" rIns="45720" rtlCol="0" anchor="ctr">
            <a:spAutoFit/>
          </a:bodyPr>
          <a:lstStyle>
            <a:defPPr>
              <a:defRPr lang="en-US"/>
            </a:defPPr>
            <a:lvl1pPr algn="ctr" fontAlgn="auto">
              <a:spcBef>
                <a:spcPct val="50000"/>
              </a:spcBef>
              <a:spcAft>
                <a:spcPts val="0"/>
              </a:spcAft>
              <a:defRPr sz="1100" b="0" i="0">
                <a:solidFill>
                  <a:schemeClr val="bg1"/>
                </a:solidFill>
                <a:latin typeface="+mn-lt"/>
              </a:defRPr>
            </a:lvl1pPr>
          </a:lstStyle>
          <a:p>
            <a:r>
              <a:rPr lang="en-US" dirty="0">
                <a:solidFill>
                  <a:srgbClr val="FFFFFF"/>
                </a:solidFill>
              </a:rPr>
              <a:t>Support the district’s relationship w/the union*</a:t>
            </a:r>
          </a:p>
        </p:txBody>
      </p:sp>
      <p:sp>
        <p:nvSpPr>
          <p:cNvPr id="32" name="TextBox 31"/>
          <p:cNvSpPr txBox="1"/>
          <p:nvPr/>
        </p:nvSpPr>
        <p:spPr bwMode="auto">
          <a:xfrm>
            <a:off x="7854485" y="996486"/>
            <a:ext cx="1037129" cy="600164"/>
          </a:xfrm>
          <a:prstGeom prst="rect">
            <a:avLst/>
          </a:prstGeom>
          <a:solidFill>
            <a:srgbClr val="007C59"/>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FFFFFF"/>
                </a:solidFill>
              </a:rPr>
              <a:t>Communicate a clear  T of  A &amp; strategy***</a:t>
            </a:r>
          </a:p>
        </p:txBody>
      </p:sp>
      <p:sp>
        <p:nvSpPr>
          <p:cNvPr id="33" name="TextBox 32"/>
          <p:cNvSpPr txBox="1"/>
          <p:nvPr/>
        </p:nvSpPr>
        <p:spPr bwMode="auto">
          <a:xfrm>
            <a:off x="6877051" y="1795737"/>
            <a:ext cx="954162" cy="600164"/>
          </a:xfrm>
          <a:prstGeom prst="rect">
            <a:avLst/>
          </a:prstGeom>
          <a:solidFill>
            <a:srgbClr val="0C1C47"/>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FFFFFF"/>
                </a:solidFill>
              </a:rPr>
              <a:t>Complete curriculum  work**</a:t>
            </a:r>
          </a:p>
        </p:txBody>
      </p:sp>
      <p:sp>
        <p:nvSpPr>
          <p:cNvPr id="34" name="TextBox 33"/>
          <p:cNvSpPr txBox="1"/>
          <p:nvPr/>
        </p:nvSpPr>
        <p:spPr bwMode="auto">
          <a:xfrm>
            <a:off x="6894030" y="2507159"/>
            <a:ext cx="937183" cy="769441"/>
          </a:xfrm>
          <a:prstGeom prst="rect">
            <a:avLst/>
          </a:prstGeom>
          <a:solidFill>
            <a:schemeClr val="bg1">
              <a:lumMod val="50000"/>
            </a:schemeClr>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FFFFFF"/>
                </a:solidFill>
              </a:rPr>
              <a:t>Implement the distributed leadership plan**</a:t>
            </a:r>
          </a:p>
        </p:txBody>
      </p:sp>
      <p:sp>
        <p:nvSpPr>
          <p:cNvPr id="35" name="TextBox 34"/>
          <p:cNvSpPr txBox="1"/>
          <p:nvPr/>
        </p:nvSpPr>
        <p:spPr bwMode="auto">
          <a:xfrm>
            <a:off x="7354963" y="4500603"/>
            <a:ext cx="952500" cy="600164"/>
          </a:xfrm>
          <a:prstGeom prst="rect">
            <a:avLst/>
          </a:prstGeom>
          <a:solidFill>
            <a:srgbClr val="FCD856"/>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000000"/>
                </a:solidFill>
              </a:rPr>
              <a:t>Assess Bearcat Cyber Academy*</a:t>
            </a:r>
          </a:p>
        </p:txBody>
      </p:sp>
      <p:sp>
        <p:nvSpPr>
          <p:cNvPr id="37" name="TextBox 36"/>
          <p:cNvSpPr txBox="1"/>
          <p:nvPr/>
        </p:nvSpPr>
        <p:spPr bwMode="auto">
          <a:xfrm>
            <a:off x="3467101" y="4038446"/>
            <a:ext cx="952500" cy="600164"/>
          </a:xfrm>
          <a:prstGeom prst="rect">
            <a:avLst/>
          </a:prstGeom>
          <a:solidFill>
            <a:srgbClr val="0C1C47"/>
          </a:solidFill>
          <a:ln w="9525">
            <a:noFill/>
            <a:miter lim="800000"/>
            <a:headEnd/>
            <a:tailEnd/>
          </a:ln>
          <a:effectLst/>
        </p:spPr>
        <p:txBody>
          <a:bodyPr wrap="square" lIns="45720" rIns="45720" rtlCol="0" anchor="ctr">
            <a:spAutoFit/>
          </a:bodyPr>
          <a:lstStyle>
            <a:defPPr>
              <a:defRPr lang="en-US"/>
            </a:defPPr>
            <a:lvl1pPr algn="ctr" fontAlgn="auto">
              <a:spcBef>
                <a:spcPct val="50000"/>
              </a:spcBef>
              <a:spcAft>
                <a:spcPts val="0"/>
              </a:spcAft>
              <a:defRPr sz="1100" b="0" i="0">
                <a:solidFill>
                  <a:schemeClr val="bg1"/>
                </a:solidFill>
                <a:latin typeface="+mn-lt"/>
              </a:defRPr>
            </a:lvl1pPr>
          </a:lstStyle>
          <a:p>
            <a:r>
              <a:rPr lang="en-US" dirty="0">
                <a:solidFill>
                  <a:srgbClr val="FFFFFF"/>
                </a:solidFill>
              </a:rPr>
              <a:t>Expand Communities in Schools**</a:t>
            </a:r>
          </a:p>
        </p:txBody>
      </p:sp>
      <p:sp>
        <p:nvSpPr>
          <p:cNvPr id="38" name="TextBox 37"/>
          <p:cNvSpPr txBox="1"/>
          <p:nvPr/>
        </p:nvSpPr>
        <p:spPr bwMode="auto">
          <a:xfrm>
            <a:off x="3467101" y="4696630"/>
            <a:ext cx="952500" cy="600164"/>
          </a:xfrm>
          <a:prstGeom prst="rect">
            <a:avLst/>
          </a:prstGeom>
          <a:solidFill>
            <a:schemeClr val="bg1">
              <a:lumMod val="50000"/>
            </a:schemeClr>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FFFFFF"/>
                </a:solidFill>
              </a:rPr>
              <a:t>Publish a scorecard &amp; annual report*</a:t>
            </a:r>
          </a:p>
        </p:txBody>
      </p:sp>
      <p:sp>
        <p:nvSpPr>
          <p:cNvPr id="39" name="TextBox 38"/>
          <p:cNvSpPr txBox="1"/>
          <p:nvPr/>
        </p:nvSpPr>
        <p:spPr bwMode="auto">
          <a:xfrm>
            <a:off x="1786050" y="2509418"/>
            <a:ext cx="952500" cy="600164"/>
          </a:xfrm>
          <a:prstGeom prst="rect">
            <a:avLst/>
          </a:prstGeom>
          <a:solidFill>
            <a:srgbClr val="AF1E2D"/>
          </a:solidFill>
          <a:ln w="9525">
            <a:noFill/>
            <a:miter lim="800000"/>
            <a:headEnd/>
            <a:tailEnd/>
          </a:ln>
          <a:effectLst/>
        </p:spPr>
        <p:txBody>
          <a:bodyPr wrap="square" lIns="45720" rIns="45720" rtlCol="0" anchor="ctr">
            <a:spAutoFit/>
          </a:bodyPr>
          <a:lstStyle>
            <a:defPPr>
              <a:defRPr lang="en-US"/>
            </a:defPPr>
            <a:lvl1pPr algn="ctr" fontAlgn="auto">
              <a:spcBef>
                <a:spcPct val="50000"/>
              </a:spcBef>
              <a:spcAft>
                <a:spcPts val="0"/>
              </a:spcAft>
              <a:defRPr sz="1100" b="0" i="0">
                <a:solidFill>
                  <a:schemeClr val="bg1"/>
                </a:solidFill>
                <a:latin typeface="+mn-lt"/>
              </a:defRPr>
            </a:lvl1pPr>
          </a:lstStyle>
          <a:p>
            <a:r>
              <a:rPr lang="en-US" dirty="0">
                <a:solidFill>
                  <a:srgbClr val="FFFFFF"/>
                </a:solidFill>
              </a:rPr>
              <a:t>Leadership coaching for principals*</a:t>
            </a:r>
          </a:p>
        </p:txBody>
      </p:sp>
      <p:sp>
        <p:nvSpPr>
          <p:cNvPr id="40" name="TextBox 39"/>
          <p:cNvSpPr txBox="1"/>
          <p:nvPr/>
        </p:nvSpPr>
        <p:spPr bwMode="auto">
          <a:xfrm>
            <a:off x="1921492" y="5498364"/>
            <a:ext cx="952500" cy="938719"/>
          </a:xfrm>
          <a:prstGeom prst="rect">
            <a:avLst/>
          </a:prstGeom>
          <a:solidFill>
            <a:srgbClr val="0C1C47"/>
          </a:solidFill>
          <a:ln w="9525">
            <a:noFill/>
            <a:miter lim="800000"/>
            <a:headEnd/>
            <a:tailEnd/>
          </a:ln>
          <a:effectLst/>
        </p:spPr>
        <p:txBody>
          <a:bodyPr wrap="square" lIns="45720" rIns="45720" rtlCol="0" anchor="ctr">
            <a:spAutoFit/>
          </a:bodyPr>
          <a:lstStyle>
            <a:defPPr>
              <a:defRPr lang="en-US"/>
            </a:defPPr>
            <a:lvl1pPr algn="ctr" fontAlgn="auto">
              <a:spcBef>
                <a:spcPct val="50000"/>
              </a:spcBef>
              <a:spcAft>
                <a:spcPts val="0"/>
              </a:spcAft>
              <a:defRPr sz="1100" b="0" i="0">
                <a:solidFill>
                  <a:schemeClr val="bg1"/>
                </a:solidFill>
                <a:latin typeface="+mn-lt"/>
              </a:defRPr>
            </a:lvl1pPr>
          </a:lstStyle>
          <a:p>
            <a:r>
              <a:rPr lang="en-US" dirty="0">
                <a:solidFill>
                  <a:srgbClr val="FFFFFF"/>
                </a:solidFill>
              </a:rPr>
              <a:t>Develop a centralized student enrollment system**</a:t>
            </a:r>
          </a:p>
        </p:txBody>
      </p:sp>
      <p:sp>
        <p:nvSpPr>
          <p:cNvPr id="41" name="TextBox 40"/>
          <p:cNvSpPr txBox="1"/>
          <p:nvPr/>
        </p:nvSpPr>
        <p:spPr bwMode="auto">
          <a:xfrm>
            <a:off x="2397742" y="4580229"/>
            <a:ext cx="952500" cy="769441"/>
          </a:xfrm>
          <a:prstGeom prst="rect">
            <a:avLst/>
          </a:prstGeom>
          <a:solidFill>
            <a:srgbClr val="0C1C47"/>
          </a:solidFill>
          <a:ln w="9525">
            <a:noFill/>
            <a:miter lim="800000"/>
            <a:headEnd/>
            <a:tailEnd/>
          </a:ln>
          <a:effectLst/>
        </p:spPr>
        <p:txBody>
          <a:bodyPr wrap="square" lIns="45720" rIns="45720" rtlCol="0" anchor="ctr">
            <a:spAutoFit/>
          </a:bodyPr>
          <a:lstStyle>
            <a:defPPr>
              <a:defRPr lang="en-US"/>
            </a:defPPr>
            <a:lvl1pPr algn="ctr" fontAlgn="auto">
              <a:spcBef>
                <a:spcPct val="50000"/>
              </a:spcBef>
              <a:spcAft>
                <a:spcPts val="0"/>
              </a:spcAft>
              <a:defRPr sz="1100" b="0" i="0">
                <a:solidFill>
                  <a:schemeClr val="bg1"/>
                </a:solidFill>
                <a:latin typeface="+mn-lt"/>
              </a:defRPr>
            </a:lvl1pPr>
          </a:lstStyle>
          <a:p>
            <a:r>
              <a:rPr lang="en-US" dirty="0">
                <a:solidFill>
                  <a:srgbClr val="FFFFFF"/>
                </a:solidFill>
              </a:rPr>
              <a:t>Provide instructional coaching in core subjects*</a:t>
            </a:r>
          </a:p>
        </p:txBody>
      </p:sp>
      <p:sp>
        <p:nvSpPr>
          <p:cNvPr id="42" name="TextBox 41"/>
          <p:cNvSpPr txBox="1"/>
          <p:nvPr/>
        </p:nvSpPr>
        <p:spPr bwMode="auto">
          <a:xfrm>
            <a:off x="6134100" y="3738362"/>
            <a:ext cx="952500" cy="769441"/>
          </a:xfrm>
          <a:prstGeom prst="rect">
            <a:avLst/>
          </a:prstGeom>
          <a:solidFill>
            <a:srgbClr val="FCD856"/>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000000"/>
                </a:solidFill>
              </a:rPr>
              <a:t>Conduct a technology audit and write a plan*</a:t>
            </a:r>
          </a:p>
        </p:txBody>
      </p:sp>
      <p:sp>
        <p:nvSpPr>
          <p:cNvPr id="43" name="TextBox 42"/>
          <p:cNvSpPr txBox="1"/>
          <p:nvPr/>
        </p:nvSpPr>
        <p:spPr bwMode="auto">
          <a:xfrm>
            <a:off x="5295899" y="1118555"/>
            <a:ext cx="838201" cy="600164"/>
          </a:xfrm>
          <a:prstGeom prst="rect">
            <a:avLst/>
          </a:prstGeom>
          <a:solidFill>
            <a:schemeClr val="bg1">
              <a:lumMod val="50000"/>
            </a:schemeClr>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FFFFFF"/>
                </a:solidFill>
              </a:rPr>
              <a:t>Facilitate cross-school learning*</a:t>
            </a:r>
          </a:p>
        </p:txBody>
      </p:sp>
      <p:sp>
        <p:nvSpPr>
          <p:cNvPr id="44" name="TextBox 43"/>
          <p:cNvSpPr txBox="1"/>
          <p:nvPr/>
        </p:nvSpPr>
        <p:spPr bwMode="auto">
          <a:xfrm>
            <a:off x="5048251" y="5452197"/>
            <a:ext cx="952500" cy="600164"/>
          </a:xfrm>
          <a:prstGeom prst="rect">
            <a:avLst/>
          </a:prstGeom>
          <a:solidFill>
            <a:srgbClr val="FCD856"/>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000000"/>
                </a:solidFill>
              </a:rPr>
              <a:t>Align federal funding w/strategies*</a:t>
            </a:r>
          </a:p>
        </p:txBody>
      </p:sp>
      <p:sp>
        <p:nvSpPr>
          <p:cNvPr id="45" name="TextBox 44"/>
          <p:cNvSpPr txBox="1"/>
          <p:nvPr/>
        </p:nvSpPr>
        <p:spPr bwMode="auto">
          <a:xfrm>
            <a:off x="2820404" y="2678695"/>
            <a:ext cx="952500" cy="430887"/>
          </a:xfrm>
          <a:prstGeom prst="rect">
            <a:avLst/>
          </a:prstGeom>
          <a:solidFill>
            <a:schemeClr val="bg1">
              <a:lumMod val="50000"/>
            </a:schemeClr>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FFFFFF"/>
                </a:solidFill>
              </a:rPr>
              <a:t>Build analytic capacity*</a:t>
            </a:r>
          </a:p>
        </p:txBody>
      </p:sp>
      <p:sp>
        <p:nvSpPr>
          <p:cNvPr id="36" name="TextBox 35"/>
          <p:cNvSpPr txBox="1"/>
          <p:nvPr/>
        </p:nvSpPr>
        <p:spPr bwMode="auto">
          <a:xfrm>
            <a:off x="7896798" y="2509419"/>
            <a:ext cx="994815" cy="769441"/>
          </a:xfrm>
          <a:prstGeom prst="rect">
            <a:avLst/>
          </a:prstGeom>
          <a:solidFill>
            <a:schemeClr val="bg1">
              <a:lumMod val="50000"/>
            </a:schemeClr>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FFFFFF"/>
                </a:solidFill>
              </a:rPr>
              <a:t>Establish a strategy management process***</a:t>
            </a:r>
          </a:p>
        </p:txBody>
      </p:sp>
      <p:sp>
        <p:nvSpPr>
          <p:cNvPr id="49" name="TextBox 48"/>
          <p:cNvSpPr txBox="1"/>
          <p:nvPr/>
        </p:nvSpPr>
        <p:spPr bwMode="auto">
          <a:xfrm>
            <a:off x="5791200" y="2809501"/>
            <a:ext cx="819151" cy="769441"/>
          </a:xfrm>
          <a:prstGeom prst="rect">
            <a:avLst/>
          </a:prstGeom>
          <a:solidFill>
            <a:srgbClr val="FCD856"/>
          </a:solidFill>
          <a:ln w="9525">
            <a:noFill/>
            <a:miter lim="800000"/>
            <a:headEnd/>
            <a:tailEnd/>
          </a:ln>
          <a:effectLst/>
        </p:spPr>
        <p:txBody>
          <a:bodyPr wrap="square" lIns="45720" rIns="45720" rtlCol="0" anchor="ctr">
            <a:spAutoFit/>
          </a:bodyPr>
          <a:lstStyle>
            <a:defPPr>
              <a:defRPr lang="en-US"/>
            </a:defPPr>
            <a:lvl1pPr algn="ctr" fontAlgn="auto">
              <a:spcBef>
                <a:spcPct val="50000"/>
              </a:spcBef>
              <a:spcAft>
                <a:spcPts val="0"/>
              </a:spcAft>
              <a:defRPr sz="1100" b="0" i="0">
                <a:latin typeface="+mn-lt"/>
              </a:defRPr>
            </a:lvl1pPr>
          </a:lstStyle>
          <a:p>
            <a:r>
              <a:rPr lang="en-US" dirty="0">
                <a:solidFill>
                  <a:srgbClr val="000000"/>
                </a:solidFill>
              </a:rPr>
              <a:t>Align Central Office to  instructional needs*</a:t>
            </a:r>
          </a:p>
        </p:txBody>
      </p:sp>
      <p:sp>
        <p:nvSpPr>
          <p:cNvPr id="3" name="TextBox 2"/>
          <p:cNvSpPr txBox="1"/>
          <p:nvPr/>
        </p:nvSpPr>
        <p:spPr bwMode="auto">
          <a:xfrm>
            <a:off x="4734637" y="3276600"/>
            <a:ext cx="1266114" cy="356147"/>
          </a:xfrm>
          <a:prstGeom prst="rect">
            <a:avLst/>
          </a:prstGeom>
          <a:noFill/>
          <a:ln w="9525">
            <a:noFill/>
            <a:miter lim="800000"/>
            <a:headEnd/>
            <a:tailEnd/>
          </a:ln>
          <a:effectLst/>
        </p:spPr>
        <p:txBody>
          <a:bodyPr wrap="square" lIns="45720" rIns="45720" rtlCol="0">
            <a:noAutofit/>
          </a:bodyPr>
          <a:lstStyle/>
          <a:p>
            <a:pPr>
              <a:spcBef>
                <a:spcPct val="50000"/>
              </a:spcBef>
            </a:pPr>
            <a:r>
              <a:rPr lang="en-US" sz="2000" dirty="0">
                <a:solidFill>
                  <a:srgbClr val="FFFFFF">
                    <a:lumMod val="50000"/>
                  </a:srgbClr>
                </a:solidFill>
                <a:ea typeface="ＭＳ Ｐゴシック" charset="-128"/>
              </a:rPr>
              <a:t>PHASE I</a:t>
            </a:r>
          </a:p>
        </p:txBody>
      </p:sp>
      <p:sp>
        <p:nvSpPr>
          <p:cNvPr id="50" name="TextBox 49"/>
          <p:cNvSpPr txBox="1"/>
          <p:nvPr/>
        </p:nvSpPr>
        <p:spPr bwMode="auto">
          <a:xfrm>
            <a:off x="3238500" y="3276600"/>
            <a:ext cx="1357344" cy="356147"/>
          </a:xfrm>
          <a:prstGeom prst="rect">
            <a:avLst/>
          </a:prstGeom>
          <a:noFill/>
          <a:ln w="9525">
            <a:noFill/>
            <a:miter lim="800000"/>
            <a:headEnd/>
            <a:tailEnd/>
          </a:ln>
          <a:effectLst/>
        </p:spPr>
        <p:txBody>
          <a:bodyPr wrap="square" lIns="45720" rIns="45720" rtlCol="0">
            <a:noAutofit/>
          </a:bodyPr>
          <a:lstStyle/>
          <a:p>
            <a:pPr>
              <a:spcBef>
                <a:spcPct val="50000"/>
              </a:spcBef>
            </a:pPr>
            <a:r>
              <a:rPr lang="en-US" sz="2000" dirty="0">
                <a:solidFill>
                  <a:srgbClr val="FFFFFF">
                    <a:lumMod val="50000"/>
                  </a:srgbClr>
                </a:solidFill>
                <a:ea typeface="ＭＳ Ｐゴシック" charset="-128"/>
              </a:rPr>
              <a:t>PHASE II</a:t>
            </a:r>
          </a:p>
        </p:txBody>
      </p:sp>
      <p:sp>
        <p:nvSpPr>
          <p:cNvPr id="51" name="TextBox 50"/>
          <p:cNvSpPr txBox="1"/>
          <p:nvPr/>
        </p:nvSpPr>
        <p:spPr bwMode="auto">
          <a:xfrm>
            <a:off x="4724400" y="3606253"/>
            <a:ext cx="1406855" cy="356147"/>
          </a:xfrm>
          <a:prstGeom prst="rect">
            <a:avLst/>
          </a:prstGeom>
          <a:noFill/>
          <a:ln w="9525">
            <a:noFill/>
            <a:miter lim="800000"/>
            <a:headEnd/>
            <a:tailEnd/>
          </a:ln>
          <a:effectLst/>
        </p:spPr>
        <p:txBody>
          <a:bodyPr wrap="square" lIns="45720" rIns="45720" rtlCol="0">
            <a:noAutofit/>
          </a:bodyPr>
          <a:lstStyle/>
          <a:p>
            <a:pPr>
              <a:spcBef>
                <a:spcPct val="50000"/>
              </a:spcBef>
            </a:pPr>
            <a:r>
              <a:rPr lang="en-US" sz="2000" dirty="0">
                <a:solidFill>
                  <a:srgbClr val="FFFFFF">
                    <a:lumMod val="50000"/>
                  </a:srgbClr>
                </a:solidFill>
                <a:ea typeface="ＭＳ Ｐゴシック" charset="-128"/>
              </a:rPr>
              <a:t>PHASE III</a:t>
            </a:r>
          </a:p>
        </p:txBody>
      </p:sp>
      <p:sp>
        <p:nvSpPr>
          <p:cNvPr id="52" name="TextBox 51"/>
          <p:cNvSpPr txBox="1"/>
          <p:nvPr/>
        </p:nvSpPr>
        <p:spPr bwMode="auto">
          <a:xfrm>
            <a:off x="3238500" y="3606253"/>
            <a:ext cx="1357344" cy="356147"/>
          </a:xfrm>
          <a:prstGeom prst="rect">
            <a:avLst/>
          </a:prstGeom>
          <a:noFill/>
          <a:ln w="9525">
            <a:noFill/>
            <a:miter lim="800000"/>
            <a:headEnd/>
            <a:tailEnd/>
          </a:ln>
          <a:effectLst/>
        </p:spPr>
        <p:txBody>
          <a:bodyPr wrap="square" lIns="45720" rIns="45720" rtlCol="0">
            <a:noAutofit/>
          </a:bodyPr>
          <a:lstStyle/>
          <a:p>
            <a:pPr>
              <a:spcBef>
                <a:spcPct val="50000"/>
              </a:spcBef>
            </a:pPr>
            <a:r>
              <a:rPr lang="en-US" sz="2000" dirty="0">
                <a:solidFill>
                  <a:srgbClr val="FFFFFF">
                    <a:lumMod val="50000"/>
                  </a:srgbClr>
                </a:solidFill>
                <a:ea typeface="ＭＳ Ｐゴシック" charset="-128"/>
              </a:rPr>
              <a:t>PHASE IV</a:t>
            </a:r>
          </a:p>
        </p:txBody>
      </p:sp>
      <p:sp>
        <p:nvSpPr>
          <p:cNvPr id="48" name="TextBox 47"/>
          <p:cNvSpPr txBox="1"/>
          <p:nvPr/>
        </p:nvSpPr>
        <p:spPr bwMode="auto">
          <a:xfrm>
            <a:off x="7869844" y="1631566"/>
            <a:ext cx="1121756" cy="769441"/>
          </a:xfrm>
          <a:prstGeom prst="rect">
            <a:avLst/>
          </a:prstGeom>
          <a:solidFill>
            <a:srgbClr val="007C59"/>
          </a:solidFill>
          <a:ln w="9525">
            <a:noFill/>
            <a:miter lim="800000"/>
            <a:headEnd/>
            <a:tailEnd/>
          </a:ln>
          <a:effectLst/>
        </p:spPr>
        <p:txBody>
          <a:bodyPr wrap="square" lIns="45720" rIns="45720" rtlCol="0" anchor="ctr">
            <a:spAutoFit/>
          </a:bodyPr>
          <a:lstStyle/>
          <a:p>
            <a:pPr algn="ctr">
              <a:spcBef>
                <a:spcPct val="50000"/>
              </a:spcBef>
            </a:pPr>
            <a:r>
              <a:rPr lang="en-US" sz="1100" dirty="0">
                <a:solidFill>
                  <a:srgbClr val="FFFFFF"/>
                </a:solidFill>
              </a:rPr>
              <a:t>Ensure consistent communication***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586" y="24318"/>
            <a:ext cx="1550891" cy="89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bwMode="auto">
          <a:xfrm>
            <a:off x="381000" y="1421378"/>
            <a:ext cx="1791638" cy="674441"/>
          </a:xfrm>
          <a:prstGeom prst="rect">
            <a:avLst/>
          </a:prstGeom>
          <a:noFill/>
          <a:ln w="9525">
            <a:solidFill>
              <a:schemeClr val="tx1"/>
            </a:solidFill>
            <a:miter lim="800000"/>
            <a:headEnd/>
            <a:tailEnd/>
          </a:ln>
          <a:effectLst/>
        </p:spPr>
        <p:txBody>
          <a:bodyPr wrap="none" lIns="45720" rIns="45720" rtlCol="0" anchor="ctr">
            <a:noAutofit/>
          </a:bodyPr>
          <a:lstStyle/>
          <a:p>
            <a:pPr algn="ctr"/>
            <a:r>
              <a:rPr lang="en-US" sz="1050" u="sng" dirty="0">
                <a:solidFill>
                  <a:srgbClr val="000000"/>
                </a:solidFill>
                <a:ea typeface="ＭＳ Ｐゴシック" charset="-128"/>
              </a:rPr>
              <a:t>Key</a:t>
            </a:r>
            <a:endParaRPr lang="en-US" sz="1050" dirty="0">
              <a:solidFill>
                <a:srgbClr val="000000"/>
              </a:solidFill>
              <a:ea typeface="ＭＳ Ｐゴシック" charset="-128"/>
            </a:endParaRPr>
          </a:p>
          <a:p>
            <a:r>
              <a:rPr lang="en-US" sz="1050" dirty="0">
                <a:solidFill>
                  <a:srgbClr val="000000"/>
                </a:solidFill>
                <a:ea typeface="ＭＳ Ｐゴシック" charset="-128"/>
              </a:rPr>
              <a:t>* New initiative/strategy</a:t>
            </a:r>
          </a:p>
          <a:p>
            <a:r>
              <a:rPr lang="en-US" sz="1050" dirty="0">
                <a:solidFill>
                  <a:srgbClr val="000000"/>
                </a:solidFill>
                <a:ea typeface="ＭＳ Ｐゴシック" charset="-128"/>
              </a:rPr>
              <a:t>** Initiative/strategy underway</a:t>
            </a:r>
          </a:p>
          <a:p>
            <a:r>
              <a:rPr lang="en-US" sz="1050" dirty="0">
                <a:solidFill>
                  <a:srgbClr val="000000"/>
                </a:solidFill>
                <a:ea typeface="ＭＳ Ｐゴシック" charset="-128"/>
              </a:rPr>
              <a:t>*** All phases</a:t>
            </a:r>
          </a:p>
        </p:txBody>
      </p:sp>
      <p:sp>
        <p:nvSpPr>
          <p:cNvPr id="47"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21</a:t>
            </a:fld>
            <a:endParaRPr lang="en-US" sz="1400" b="1" dirty="0">
              <a:latin typeface="Garamond" pitchFamily="18" charset="0"/>
            </a:endParaRPr>
          </a:p>
        </p:txBody>
      </p:sp>
    </p:spTree>
    <p:extLst>
      <p:ext uri="{BB962C8B-B14F-4D97-AF65-F5344CB8AC3E}">
        <p14:creationId xmlns:p14="http://schemas.microsoft.com/office/powerpoint/2010/main" val="2535172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35506C-DC05-0020-81FE-13D79DB3CE2A}"/>
              </a:ext>
            </a:extLst>
          </p:cNvPr>
          <p:cNvPicPr>
            <a:picLocks noGrp="1" noChangeAspect="1"/>
          </p:cNvPicPr>
          <p:nvPr>
            <p:ph idx="1"/>
          </p:nvPr>
        </p:nvPicPr>
        <p:blipFill>
          <a:blip r:embed="rId2"/>
          <a:stretch>
            <a:fillRect/>
          </a:stretch>
        </p:blipFill>
        <p:spPr>
          <a:xfrm>
            <a:off x="76200" y="1066800"/>
            <a:ext cx="9067800" cy="5434544"/>
          </a:xfrm>
          <a:prstGeom prst="rect">
            <a:avLst/>
          </a:prstGeom>
        </p:spPr>
      </p:pic>
      <p:sp>
        <p:nvSpPr>
          <p:cNvPr id="3" name="Title 2">
            <a:extLst>
              <a:ext uri="{FF2B5EF4-FFF2-40B4-BE49-F238E27FC236}">
                <a16:creationId xmlns:a16="http://schemas.microsoft.com/office/drawing/2014/main" id="{7BB0E349-6DF8-54A5-49D8-34BB07E5EFC9}"/>
              </a:ext>
            </a:extLst>
          </p:cNvPr>
          <p:cNvSpPr>
            <a:spLocks noGrp="1"/>
          </p:cNvSpPr>
          <p:nvPr>
            <p:ph type="title"/>
          </p:nvPr>
        </p:nvSpPr>
        <p:spPr>
          <a:xfrm>
            <a:off x="-54428" y="-76200"/>
            <a:ext cx="9067800" cy="1143000"/>
          </a:xfrm>
        </p:spPr>
        <p:txBody>
          <a:bodyPr/>
          <a:lstStyle/>
          <a:p>
            <a:pPr algn="ctr"/>
            <a:r>
              <a:rPr lang="en-US" dirty="0"/>
              <a:t>Revised July 20, 2022</a:t>
            </a:r>
          </a:p>
        </p:txBody>
      </p:sp>
      <p:sp>
        <p:nvSpPr>
          <p:cNvPr id="4" name="Slide Number Placeholder 3">
            <a:extLst>
              <a:ext uri="{FF2B5EF4-FFF2-40B4-BE49-F238E27FC236}">
                <a16:creationId xmlns:a16="http://schemas.microsoft.com/office/drawing/2014/main" id="{AABC54C0-669F-08D1-52C1-C82350653630}"/>
              </a:ext>
            </a:extLst>
          </p:cNvPr>
          <p:cNvSpPr>
            <a:spLocks noGrp="1"/>
          </p:cNvSpPr>
          <p:nvPr>
            <p:ph type="sldNum" sz="quarter" idx="12"/>
          </p:nvPr>
        </p:nvSpPr>
        <p:spPr/>
        <p:txBody>
          <a:bodyPr/>
          <a:lstStyle/>
          <a:p>
            <a:fld id="{B46E8BEF-84F8-4DAE-A40D-50CC264AEF27}" type="slidenum">
              <a:rPr lang="en-US" smtClean="0"/>
              <a:pPr/>
              <a:t>22</a:t>
            </a:fld>
            <a:endParaRPr lang="en-US" dirty="0"/>
          </a:p>
        </p:txBody>
      </p:sp>
    </p:spTree>
    <p:extLst>
      <p:ext uri="{BB962C8B-B14F-4D97-AF65-F5344CB8AC3E}">
        <p14:creationId xmlns:p14="http://schemas.microsoft.com/office/powerpoint/2010/main" val="2293407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District Theory of Action</a:t>
            </a:r>
          </a:p>
        </p:txBody>
      </p:sp>
      <p:sp>
        <p:nvSpPr>
          <p:cNvPr id="3" name="Content Placeholder 2"/>
          <p:cNvSpPr>
            <a:spLocks noGrp="1"/>
          </p:cNvSpPr>
          <p:nvPr>
            <p:ph idx="4294967295"/>
          </p:nvPr>
        </p:nvSpPr>
        <p:spPr>
          <a:xfrm>
            <a:off x="393405" y="1031358"/>
            <a:ext cx="8389088" cy="5486400"/>
          </a:xfrm>
          <a:prstGeom prst="rect">
            <a:avLst/>
          </a:prstGeom>
        </p:spPr>
        <p:txBody>
          <a:bodyPr>
            <a:normAutofit lnSpcReduction="10000"/>
          </a:bodyPr>
          <a:lstStyle/>
          <a:p>
            <a:pPr marL="0" indent="0">
              <a:buNone/>
            </a:pPr>
            <a:r>
              <a:rPr lang="en-US" sz="1800" dirty="0">
                <a:solidFill>
                  <a:srgbClr val="0C1C47"/>
                </a:solidFill>
              </a:rPr>
              <a:t>IF…</a:t>
            </a:r>
          </a:p>
          <a:p>
            <a:r>
              <a:rPr lang="en-US" sz="1800" dirty="0">
                <a:solidFill>
                  <a:srgbClr val="0C1C47"/>
                </a:solidFill>
              </a:rPr>
              <a:t>Principals lead school-wide efforts to support teacher collaboration and increase students’ readiness to learn; and   </a:t>
            </a:r>
          </a:p>
          <a:p>
            <a:r>
              <a:rPr lang="en-US" sz="1800" dirty="0">
                <a:solidFill>
                  <a:srgbClr val="0C1C47"/>
                </a:solidFill>
              </a:rPr>
              <a:t>Teachers work together to provide instruction that is aligned with standards, consistent with the district’s scope and sequence, and differentiated to meet individual student needs; and  </a:t>
            </a:r>
          </a:p>
          <a:p>
            <a:r>
              <a:rPr lang="en-US" sz="1800" dirty="0">
                <a:solidFill>
                  <a:srgbClr val="0C1C47"/>
                </a:solidFill>
              </a:rPr>
              <a:t>Other school staff contribute to a school environment that fosters effective teaching and learning;  and</a:t>
            </a:r>
          </a:p>
          <a:p>
            <a:r>
              <a:rPr lang="en-US" sz="1800" dirty="0">
                <a:solidFill>
                  <a:srgbClr val="0C1C47"/>
                </a:solidFill>
              </a:rPr>
              <a:t>Central office staff work together to support school principals by setting clear expectations, providing needed resources in a timely manner, tracking and reporting on progress toward goals, and facilitating communication with all stakeholders; and   </a:t>
            </a:r>
          </a:p>
          <a:p>
            <a:r>
              <a:rPr lang="en-US" sz="1800" dirty="0">
                <a:solidFill>
                  <a:srgbClr val="0C1C47"/>
                </a:solidFill>
              </a:rPr>
              <a:t>Students attend school prepared to engage in purposeful learning; and </a:t>
            </a:r>
          </a:p>
          <a:p>
            <a:r>
              <a:rPr lang="en-US" sz="1800" dirty="0">
                <a:solidFill>
                  <a:srgbClr val="0C1C47"/>
                </a:solidFill>
              </a:rPr>
              <a:t>Families are engaged in supporting their students’ learning</a:t>
            </a:r>
          </a:p>
          <a:p>
            <a:pPr marL="0" indent="0">
              <a:buNone/>
            </a:pPr>
            <a:endParaRPr lang="en-US" sz="1800" dirty="0">
              <a:solidFill>
                <a:srgbClr val="0C1C47"/>
              </a:solidFill>
            </a:endParaRPr>
          </a:p>
          <a:p>
            <a:pPr marL="0" indent="0">
              <a:buNone/>
            </a:pPr>
            <a:r>
              <a:rPr lang="en-US" sz="1800" dirty="0">
                <a:solidFill>
                  <a:srgbClr val="0C1C47"/>
                </a:solidFill>
              </a:rPr>
              <a:t>THEN…</a:t>
            </a:r>
          </a:p>
          <a:p>
            <a:r>
              <a:rPr lang="en-US" sz="1800" dirty="0">
                <a:solidFill>
                  <a:srgbClr val="0C1C47"/>
                </a:solidFill>
              </a:rPr>
              <a:t>Student learning will increase and all York City students will </a:t>
            </a:r>
            <a:r>
              <a:rPr lang="en-US" sz="1800" dirty="0">
                <a:solidFill>
                  <a:srgbClr val="FF0000"/>
                </a:solidFill>
              </a:rPr>
              <a:t>continuously</a:t>
            </a:r>
            <a:r>
              <a:rPr lang="en-US" sz="1800" dirty="0">
                <a:solidFill>
                  <a:srgbClr val="0C1C47"/>
                </a:solidFill>
              </a:rPr>
              <a:t> graduate prepared for college and careers.</a:t>
            </a:r>
          </a:p>
          <a:p>
            <a:pPr marL="0" indent="0">
              <a:buNone/>
            </a:pPr>
            <a:endParaRPr lang="en-US" sz="1800" dirty="0">
              <a:solidFill>
                <a:srgbClr val="0C1C47"/>
              </a:solidFill>
            </a:endParaRPr>
          </a:p>
        </p:txBody>
      </p:sp>
      <p:sp>
        <p:nvSpPr>
          <p:cNvPr id="5"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23</a:t>
            </a:fld>
            <a:endParaRPr lang="en-US" sz="1400" b="1" dirty="0">
              <a:latin typeface="Garamond" pitchFamily="18" charset="0"/>
            </a:endParaRPr>
          </a:p>
        </p:txBody>
      </p:sp>
    </p:spTree>
    <p:extLst>
      <p:ext uri="{BB962C8B-B14F-4D97-AF65-F5344CB8AC3E}">
        <p14:creationId xmlns:p14="http://schemas.microsoft.com/office/powerpoint/2010/main" val="1126042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6105-8A89-9ED5-3AA8-5B7BB4AA50A8}"/>
              </a:ext>
            </a:extLst>
          </p:cNvPr>
          <p:cNvSpPr>
            <a:spLocks noGrp="1"/>
          </p:cNvSpPr>
          <p:nvPr>
            <p:ph type="title"/>
          </p:nvPr>
        </p:nvSpPr>
        <p:spPr/>
        <p:txBody>
          <a:bodyPr/>
          <a:lstStyle/>
          <a:p>
            <a:pPr algn="ctr"/>
            <a:r>
              <a:rPr lang="en-US" dirty="0"/>
              <a:t>Revised District Theory of Action </a:t>
            </a:r>
          </a:p>
        </p:txBody>
      </p:sp>
      <p:sp>
        <p:nvSpPr>
          <p:cNvPr id="4" name="TextBox 3">
            <a:extLst>
              <a:ext uri="{FF2B5EF4-FFF2-40B4-BE49-F238E27FC236}">
                <a16:creationId xmlns:a16="http://schemas.microsoft.com/office/drawing/2014/main" id="{CE01BFA1-05D6-2768-36B0-E24894D4077F}"/>
              </a:ext>
            </a:extLst>
          </p:cNvPr>
          <p:cNvSpPr txBox="1"/>
          <p:nvPr/>
        </p:nvSpPr>
        <p:spPr>
          <a:xfrm>
            <a:off x="1530417" y="1222408"/>
            <a:ext cx="6006164" cy="4524315"/>
          </a:xfrm>
          <a:prstGeom prst="rect">
            <a:avLst/>
          </a:prstGeom>
          <a:noFill/>
        </p:spPr>
        <p:txBody>
          <a:bodyPr wrap="square">
            <a:spAutoFit/>
          </a:bodyPr>
          <a:lstStyle/>
          <a:p>
            <a:pPr marL="0" marR="0" algn="l">
              <a:spcBef>
                <a:spcPts val="0"/>
              </a:spcBef>
              <a:spcAft>
                <a:spcPts val="0"/>
              </a:spcAft>
            </a:pPr>
            <a:endParaRPr lang="en-US" sz="2200" b="1" i="0" u="none" strike="noStrike" dirty="0">
              <a:solidFill>
                <a:srgbClr val="000000"/>
              </a:solidFill>
              <a:effectLst/>
              <a:latin typeface="Arial" panose="020B0604020202020204" pitchFamily="34" charset="0"/>
            </a:endParaRPr>
          </a:p>
          <a:p>
            <a:pPr marL="0" marR="0" algn="l">
              <a:spcBef>
                <a:spcPts val="0"/>
              </a:spcBef>
              <a:spcAft>
                <a:spcPts val="0"/>
              </a:spcAft>
            </a:pPr>
            <a:r>
              <a:rPr lang="en-US" sz="2200" b="1" i="0" u="none" strike="noStrike" dirty="0">
                <a:solidFill>
                  <a:srgbClr val="000000"/>
                </a:solidFill>
                <a:effectLst/>
                <a:latin typeface="Arial" panose="020B0604020202020204" pitchFamily="34" charset="0"/>
              </a:rPr>
              <a:t>IF </a:t>
            </a:r>
            <a:r>
              <a:rPr lang="en-US" sz="2200" b="0" i="0" u="none" strike="noStrike" dirty="0">
                <a:solidFill>
                  <a:srgbClr val="000000"/>
                </a:solidFill>
                <a:effectLst/>
                <a:latin typeface="Arial" panose="020B0604020202020204" pitchFamily="34" charset="0"/>
              </a:rPr>
              <a:t>Central Office engages in the continuous development of principal capacity, if we create conditions of bold change, transformation, and educational justice, and if we create systems and structures of accountability through strong performance management, </a:t>
            </a:r>
            <a:r>
              <a:rPr lang="en-US" sz="2200" b="1" i="0" u="none" strike="noStrike" dirty="0">
                <a:solidFill>
                  <a:srgbClr val="000000"/>
                </a:solidFill>
                <a:effectLst/>
                <a:latin typeface="Arial" panose="020B0604020202020204" pitchFamily="34" charset="0"/>
              </a:rPr>
              <a:t>THEN</a:t>
            </a:r>
            <a:r>
              <a:rPr lang="en-US" sz="2200" b="0" i="0" u="none" strike="noStrike" dirty="0">
                <a:solidFill>
                  <a:srgbClr val="000000"/>
                </a:solidFill>
                <a:effectLst/>
                <a:latin typeface="Arial" panose="020B0604020202020204" pitchFamily="34" charset="0"/>
              </a:rPr>
              <a:t> we will generate a sense of urgency to emerge from Recovery which will result in positive student outcomes for each and every learner. </a:t>
            </a:r>
            <a:endParaRPr lang="en-US" sz="22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pPr>
            <a:endParaRPr lang="en-US" dirty="0">
              <a:solidFill>
                <a:srgbClr val="000000"/>
              </a:solidFill>
              <a:latin typeface="Calibri" panose="020F0502020204030204" pitchFamily="34" charset="0"/>
            </a:endParaRPr>
          </a:p>
          <a:p>
            <a:pPr marL="0" marR="0" algn="l">
              <a:spcBef>
                <a:spcPts val="0"/>
              </a:spcBef>
              <a:spcAft>
                <a:spcPts val="0"/>
              </a:spcAft>
            </a:pPr>
            <a:endParaRPr lang="en-US" sz="1600" b="0" i="0" u="none" strike="noStrike" dirty="0">
              <a:solidFill>
                <a:srgbClr val="000000"/>
              </a:solidFill>
              <a:effectLst/>
              <a:latin typeface="Calibri" panose="020F0502020204030204" pitchFamily="34" charset="0"/>
            </a:endParaRPr>
          </a:p>
          <a:p>
            <a:pPr marL="0" marR="0" algn="l">
              <a:spcBef>
                <a:spcPts val="0"/>
              </a:spcBef>
              <a:spcAft>
                <a:spcPts val="0"/>
              </a:spcAft>
            </a:pPr>
            <a:r>
              <a:rPr lang="en-US" sz="1600" b="0" i="0" u="none" strike="noStrike" dirty="0">
                <a:solidFill>
                  <a:srgbClr val="000000"/>
                </a:solidFill>
                <a:effectLst/>
                <a:latin typeface="Calibri" panose="020F0502020204030204" pitchFamily="34" charset="0"/>
              </a:rPr>
              <a:t> </a:t>
            </a:r>
          </a:p>
        </p:txBody>
      </p:sp>
      <p:sp>
        <p:nvSpPr>
          <p:cNvPr id="8" name="TextBox 7">
            <a:extLst>
              <a:ext uri="{FF2B5EF4-FFF2-40B4-BE49-F238E27FC236}">
                <a16:creationId xmlns:a16="http://schemas.microsoft.com/office/drawing/2014/main" id="{3BE823F7-A205-6B65-0613-2D089665C951}"/>
              </a:ext>
            </a:extLst>
          </p:cNvPr>
          <p:cNvSpPr txBox="1"/>
          <p:nvPr/>
        </p:nvSpPr>
        <p:spPr>
          <a:xfrm rot="10800000" flipV="1">
            <a:off x="4023360" y="4915289"/>
            <a:ext cx="2453530" cy="369332"/>
          </a:xfrm>
          <a:prstGeom prst="rect">
            <a:avLst/>
          </a:prstGeom>
          <a:noFill/>
        </p:spPr>
        <p:txBody>
          <a:bodyPr wrap="square">
            <a:spAutoFit/>
          </a:bodyPr>
          <a:lstStyle/>
          <a:p>
            <a:pPr marL="99695"/>
            <a:r>
              <a:rPr lang="en-US" sz="1800" b="1" dirty="0">
                <a:effectLst/>
              </a:rPr>
              <a:t>Revised </a:t>
            </a:r>
            <a:r>
              <a:rPr lang="en-US" b="1" dirty="0"/>
              <a:t>7</a:t>
            </a:r>
            <a:r>
              <a:rPr lang="en-US" sz="1800" b="1" dirty="0">
                <a:effectLst/>
              </a:rPr>
              <a:t>-15-2021</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068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YCSD’s Core Values and Beliefs</a:t>
            </a:r>
          </a:p>
        </p:txBody>
      </p:sp>
      <p:sp>
        <p:nvSpPr>
          <p:cNvPr id="3" name="Content Placeholder 2"/>
          <p:cNvSpPr>
            <a:spLocks noGrp="1"/>
          </p:cNvSpPr>
          <p:nvPr>
            <p:ph idx="1"/>
          </p:nvPr>
        </p:nvSpPr>
        <p:spPr>
          <a:xfrm>
            <a:off x="393405" y="1243900"/>
            <a:ext cx="8410353" cy="3595687"/>
          </a:xfrm>
        </p:spPr>
        <p:txBody>
          <a:bodyPr>
            <a:normAutofit fontScale="92500" lnSpcReduction="20000"/>
          </a:bodyPr>
          <a:lstStyle/>
          <a:p>
            <a:pPr>
              <a:buFont typeface="Wingdings" panose="05000000000000000000" pitchFamily="2" charset="2"/>
              <a:buChar char="ü"/>
            </a:pPr>
            <a:r>
              <a:rPr lang="en-US" dirty="0">
                <a:solidFill>
                  <a:srgbClr val="0C1C47"/>
                </a:solidFill>
              </a:rPr>
              <a:t>All students can learn</a:t>
            </a:r>
          </a:p>
          <a:p>
            <a:pPr>
              <a:buFont typeface="Wingdings" panose="05000000000000000000" pitchFamily="2" charset="2"/>
              <a:buChar char="ü"/>
            </a:pPr>
            <a:endParaRPr lang="en-US" dirty="0">
              <a:solidFill>
                <a:srgbClr val="0C1C47"/>
              </a:solidFill>
            </a:endParaRPr>
          </a:p>
          <a:p>
            <a:pPr>
              <a:buFont typeface="Wingdings" panose="05000000000000000000" pitchFamily="2" charset="2"/>
              <a:buChar char="ü"/>
            </a:pPr>
            <a:r>
              <a:rPr lang="en-US" dirty="0">
                <a:solidFill>
                  <a:srgbClr val="0C1C47"/>
                </a:solidFill>
              </a:rPr>
              <a:t>Effective leaders build effective teams</a:t>
            </a:r>
          </a:p>
          <a:p>
            <a:pPr>
              <a:buFont typeface="Wingdings" panose="05000000000000000000" pitchFamily="2" charset="2"/>
              <a:buChar char="ü"/>
            </a:pPr>
            <a:endParaRPr lang="en-US" dirty="0">
              <a:solidFill>
                <a:srgbClr val="0C1C47"/>
              </a:solidFill>
            </a:endParaRPr>
          </a:p>
          <a:p>
            <a:pPr>
              <a:buFont typeface="Wingdings" panose="05000000000000000000" pitchFamily="2" charset="2"/>
              <a:buChar char="ü"/>
            </a:pPr>
            <a:r>
              <a:rPr lang="en-US" dirty="0">
                <a:solidFill>
                  <a:srgbClr val="0C1C47"/>
                </a:solidFill>
              </a:rPr>
              <a:t>Trust and respect are the foundation for success  </a:t>
            </a:r>
          </a:p>
          <a:p>
            <a:pPr>
              <a:buFont typeface="Wingdings" panose="05000000000000000000" pitchFamily="2" charset="2"/>
              <a:buChar char="ü"/>
            </a:pPr>
            <a:endParaRPr lang="en-US" dirty="0">
              <a:solidFill>
                <a:srgbClr val="0C1C47"/>
              </a:solidFill>
            </a:endParaRPr>
          </a:p>
          <a:p>
            <a:pPr>
              <a:buFont typeface="Wingdings" panose="05000000000000000000" pitchFamily="2" charset="2"/>
              <a:buChar char="ü"/>
            </a:pPr>
            <a:r>
              <a:rPr lang="en-US" dirty="0">
                <a:solidFill>
                  <a:srgbClr val="0C1C47"/>
                </a:solidFill>
              </a:rPr>
              <a:t>Teaching matters; teachers matter</a:t>
            </a:r>
          </a:p>
          <a:p>
            <a:pPr>
              <a:buFont typeface="Wingdings" panose="05000000000000000000" pitchFamily="2" charset="2"/>
              <a:buChar char="ü"/>
            </a:pPr>
            <a:endParaRPr lang="en-US" dirty="0">
              <a:solidFill>
                <a:srgbClr val="0C1C47"/>
              </a:solidFill>
            </a:endParaRPr>
          </a:p>
          <a:p>
            <a:pPr>
              <a:buFont typeface="Wingdings" panose="05000000000000000000" pitchFamily="2" charset="2"/>
              <a:buChar char="ü"/>
            </a:pPr>
            <a:r>
              <a:rPr lang="en-US" dirty="0">
                <a:solidFill>
                  <a:srgbClr val="0C1C47"/>
                </a:solidFill>
              </a:rPr>
              <a:t>Everyone (students, families, teachers, administrators, and staff) is responsible for student success</a:t>
            </a:r>
          </a:p>
          <a:p>
            <a:pPr>
              <a:buFont typeface="Wingdings" panose="05000000000000000000" pitchFamily="2" charset="2"/>
              <a:buChar char="ü"/>
            </a:pPr>
            <a:endParaRPr lang="en-US" dirty="0">
              <a:solidFill>
                <a:srgbClr val="0C1C47"/>
              </a:solidFill>
            </a:endParaRPr>
          </a:p>
          <a:p>
            <a:pPr>
              <a:buFont typeface="Wingdings" panose="05000000000000000000" pitchFamily="2" charset="2"/>
              <a:buChar char="ü"/>
            </a:pPr>
            <a:endParaRPr lang="en-US" dirty="0">
              <a:solidFill>
                <a:srgbClr val="0C1C47"/>
              </a:solidFill>
            </a:endParaRPr>
          </a:p>
          <a:p>
            <a:pPr>
              <a:buFont typeface="Wingdings" panose="05000000000000000000" pitchFamily="2" charset="2"/>
              <a:buChar char="ü"/>
            </a:pPr>
            <a:endParaRPr lang="en-US" dirty="0">
              <a:solidFill>
                <a:srgbClr val="0C1C47"/>
              </a:solidFill>
            </a:endParaRPr>
          </a:p>
          <a:p>
            <a:pPr>
              <a:buFont typeface="Wingdings" panose="05000000000000000000" pitchFamily="2" charset="2"/>
              <a:buChar char="ü"/>
            </a:pPr>
            <a:endParaRPr lang="en-US" dirty="0">
              <a:solidFill>
                <a:srgbClr val="0C1C47"/>
              </a:solidFill>
            </a:endParaRPr>
          </a:p>
          <a:p>
            <a:pPr>
              <a:buFont typeface="Wingdings" panose="05000000000000000000" pitchFamily="2" charset="2"/>
              <a:buChar char="ü"/>
            </a:pPr>
            <a:endParaRPr lang="en-US" dirty="0">
              <a:solidFill>
                <a:srgbClr val="0C1C47"/>
              </a:solidFill>
            </a:endParaRPr>
          </a:p>
          <a:p>
            <a:pPr>
              <a:buFont typeface="Wingdings" panose="05000000000000000000" pitchFamily="2" charset="2"/>
              <a:buChar char="ü"/>
            </a:pPr>
            <a:endParaRPr lang="en-US" dirty="0">
              <a:solidFill>
                <a:srgbClr val="0C1C47"/>
              </a:solidFill>
            </a:endParaRPr>
          </a:p>
        </p:txBody>
      </p:sp>
      <p:sp>
        <p:nvSpPr>
          <p:cNvPr id="5"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25</a:t>
            </a:fld>
            <a:endParaRPr lang="en-US" sz="1400" b="1" dirty="0">
              <a:latin typeface="Garamond" pitchFamily="18" charset="0"/>
            </a:endParaRPr>
          </a:p>
        </p:txBody>
      </p:sp>
    </p:spTree>
    <p:extLst>
      <p:ext uri="{BB962C8B-B14F-4D97-AF65-F5344CB8AC3E}">
        <p14:creationId xmlns:p14="http://schemas.microsoft.com/office/powerpoint/2010/main" val="3526799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Recovery Plan Goals Overview</a:t>
            </a:r>
            <a:endParaRPr lang="en-US" dirty="0">
              <a:solidFill>
                <a:srgbClr val="FF0000"/>
              </a:solidFill>
            </a:endParaRPr>
          </a:p>
        </p:txBody>
      </p:sp>
      <p:sp>
        <p:nvSpPr>
          <p:cNvPr id="4" name="Content Placeholder 3"/>
          <p:cNvSpPr>
            <a:spLocks noGrp="1"/>
          </p:cNvSpPr>
          <p:nvPr>
            <p:ph idx="1"/>
          </p:nvPr>
        </p:nvSpPr>
        <p:spPr>
          <a:xfrm>
            <a:off x="552893" y="1433513"/>
            <a:ext cx="8014845" cy="3671887"/>
          </a:xfrm>
        </p:spPr>
        <p:txBody>
          <a:bodyPr>
            <a:normAutofit/>
          </a:bodyPr>
          <a:lstStyle/>
          <a:p>
            <a:pPr marL="0" indent="0" algn="ctr">
              <a:buNone/>
            </a:pPr>
            <a:r>
              <a:rPr lang="en-US" sz="2000" dirty="0"/>
              <a:t>With the 2015-2016 school year bringing an expansion to the Pre-K program and re-launching the Freshman Academy, it is logical for the Recovery Plan’s amended goals to follow the cohorts of students most affected by these programs.</a:t>
            </a:r>
          </a:p>
          <a:p>
            <a:pPr marL="0" indent="0" algn="ctr">
              <a:buNone/>
            </a:pPr>
            <a:endParaRPr lang="en-US" sz="2000" dirty="0"/>
          </a:p>
          <a:p>
            <a:pPr marL="0" indent="0" algn="ctr">
              <a:buNone/>
            </a:pPr>
            <a:r>
              <a:rPr lang="en-US" sz="2000" dirty="0"/>
              <a:t>In four years, the 2015-2016 cohort of Pre-K students will be in the third grade, and on-track Freshmen Academy students (9</a:t>
            </a:r>
            <a:r>
              <a:rPr lang="en-US" sz="2000" baseline="30000" dirty="0"/>
              <a:t>th</a:t>
            </a:r>
            <a:r>
              <a:rPr lang="en-US" sz="2000" dirty="0"/>
              <a:t> grade) will reach senior year (12</a:t>
            </a:r>
            <a:r>
              <a:rPr lang="en-US" sz="2000" baseline="30000" dirty="0"/>
              <a:t>th</a:t>
            </a:r>
            <a:r>
              <a:rPr lang="en-US" sz="2000" dirty="0"/>
              <a:t> grade) of high school, which are both not only testing years, but also major indicators of future student success (third grade literacy and high school graduation). As a result, the timeline for the following goals ends in the 2018-2019 school year.</a:t>
            </a:r>
          </a:p>
        </p:txBody>
      </p:sp>
      <p:sp>
        <p:nvSpPr>
          <p:cNvPr id="6"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26</a:t>
            </a:fld>
            <a:endParaRPr lang="en-US" sz="1400" b="1" dirty="0">
              <a:latin typeface="Garamond" pitchFamily="18" charset="0"/>
            </a:endParaRPr>
          </a:p>
        </p:txBody>
      </p:sp>
    </p:spTree>
    <p:extLst>
      <p:ext uri="{BB962C8B-B14F-4D97-AF65-F5344CB8AC3E}">
        <p14:creationId xmlns:p14="http://schemas.microsoft.com/office/powerpoint/2010/main" val="2042243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76200"/>
            <a:ext cx="8882742" cy="798095"/>
          </a:xfrm>
        </p:spPr>
        <p:txBody>
          <a:bodyPr/>
          <a:lstStyle/>
          <a:p>
            <a:pPr algn="ctr"/>
            <a:r>
              <a:rPr lang="en-US" dirty="0"/>
              <a:t>Amended Academic Goal 1</a:t>
            </a:r>
          </a:p>
        </p:txBody>
      </p:sp>
      <p:sp>
        <p:nvSpPr>
          <p:cNvPr id="3" name="Content Placeholder 2"/>
          <p:cNvSpPr>
            <a:spLocks noGrp="1"/>
          </p:cNvSpPr>
          <p:nvPr>
            <p:ph idx="1"/>
          </p:nvPr>
        </p:nvSpPr>
        <p:spPr>
          <a:xfrm>
            <a:off x="1" y="567891"/>
            <a:ext cx="9144000" cy="1058803"/>
          </a:xfrm>
          <a:prstGeom prst="roundRect">
            <a:avLst/>
          </a:prstGeom>
          <a:solidFill>
            <a:srgbClr val="0C1C47"/>
          </a:solidFill>
          <a:ln>
            <a:noFill/>
          </a:ln>
        </p:spPr>
        <p:txBody>
          <a:bodyPr>
            <a:noAutofit/>
          </a:bodyPr>
          <a:lstStyle/>
          <a:p>
            <a:pPr marL="0" marR="0" indent="0">
              <a:spcBef>
                <a:spcPts val="0"/>
              </a:spcBef>
              <a:spcAft>
                <a:spcPts val="0"/>
              </a:spcAft>
              <a:buNone/>
            </a:pPr>
            <a:r>
              <a:rPr lang="en-US" sz="1800" dirty="0">
                <a:solidFill>
                  <a:schemeClr val="bg1"/>
                </a:solidFill>
                <a:effectLst/>
                <a:latin typeface="Calibri" panose="020F0502020204030204" pitchFamily="34" charset="0"/>
                <a:ea typeface="Times New Roman" panose="02020603050405020304" pitchFamily="18" charset="0"/>
              </a:rPr>
              <a:t>The School District of the City of York will establish the comprehensive systems and processes in place to increase PreK-12 student achievement and to establish evidence-based practices to support student success.  </a:t>
            </a:r>
            <a:r>
              <a:rPr lang="en-US" sz="1800" i="1" dirty="0">
                <a:solidFill>
                  <a:schemeClr val="bg1"/>
                </a:solidFill>
                <a:effectLst/>
                <a:latin typeface="Calibri" panose="020F0502020204030204" pitchFamily="34" charset="0"/>
                <a:ea typeface="Times New Roman" panose="02020603050405020304" pitchFamily="18" charset="0"/>
              </a:rPr>
              <a:t>(combines </a:t>
            </a:r>
            <a:r>
              <a:rPr lang="en-US" sz="1800" dirty="0">
                <a:solidFill>
                  <a:schemeClr val="bg1"/>
                </a:solidFill>
                <a:effectLst/>
                <a:latin typeface="Calibri" panose="020F0502020204030204" pitchFamily="34" charset="0"/>
                <a:ea typeface="Times New Roman" panose="02020603050405020304" pitchFamily="18" charset="0"/>
              </a:rPr>
              <a:t>original</a:t>
            </a:r>
            <a:r>
              <a:rPr lang="en-US" sz="1800" i="1" dirty="0">
                <a:solidFill>
                  <a:schemeClr val="bg1"/>
                </a:solidFill>
                <a:effectLst/>
                <a:latin typeface="Calibri" panose="020F0502020204030204" pitchFamily="34" charset="0"/>
                <a:ea typeface="Times New Roman" panose="02020603050405020304" pitchFamily="18" charset="0"/>
              </a:rPr>
              <a:t> Goals 1, 2, 3)</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indent="0" algn="ctr">
              <a:buNone/>
            </a:pPr>
            <a:endParaRPr lang="en-US" sz="1800" dirty="0">
              <a:solidFill>
                <a:schemeClr val="bg1"/>
              </a:solidFill>
            </a:endParaRPr>
          </a:p>
        </p:txBody>
      </p:sp>
      <p:sp>
        <p:nvSpPr>
          <p:cNvPr id="8"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27</a:t>
            </a:fld>
            <a:endParaRPr lang="en-US" sz="1400" b="1" dirty="0">
              <a:latin typeface="Garamond" pitchFamily="18" charset="0"/>
            </a:endParaRPr>
          </a:p>
        </p:txBody>
      </p:sp>
      <p:sp>
        <p:nvSpPr>
          <p:cNvPr id="9" name="TextBox 8">
            <a:extLst>
              <a:ext uri="{FF2B5EF4-FFF2-40B4-BE49-F238E27FC236}">
                <a16:creationId xmlns:a16="http://schemas.microsoft.com/office/drawing/2014/main" id="{0CA6E854-7180-2601-C6D3-DE4D7B941E4A}"/>
              </a:ext>
            </a:extLst>
          </p:cNvPr>
          <p:cNvSpPr txBox="1"/>
          <p:nvPr/>
        </p:nvSpPr>
        <p:spPr>
          <a:xfrm>
            <a:off x="1" y="1751799"/>
            <a:ext cx="4572000" cy="5970865"/>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Adopted a curriculum guidebook that outlines a cycle of curricular development and revisions including a revision process across the required areas of instruction within Chapter 4 </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Completed an ELA K-8 standards-based curriculum </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Completed a standards-based math K-8 curriculum, including Keystone Algebra (Grade 8)</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Participates in University of Virginia (UVA) leadership training to support school and district  leadership</a:t>
            </a:r>
          </a:p>
          <a:p>
            <a:pPr marL="342900" indent="-342900">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Developed MTSS standardized-aligned comprehensive school improvement framework with evidence-based strategies </a:t>
            </a:r>
            <a:endParaRPr lang="en-US" sz="1500" dirty="0">
              <a:effectLst/>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Created an English Learner (EL) after-school program; opened a high school EL support center</a:t>
            </a:r>
            <a:endParaRPr lang="en-US" sz="1500" dirty="0">
              <a:effectLst/>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Designed three-tiered comprehensive professional development plan at the school and district level, focused on equity, diversity, belonging and academic engagement.</a:t>
            </a:r>
          </a:p>
          <a:p>
            <a:pPr marL="342900" indent="-342900">
              <a:buFont typeface="Symbol" pitchFamily="2" charset="2"/>
              <a:buChar char=""/>
            </a:pPr>
            <a:r>
              <a:rPr lang="en-US" sz="1400" dirty="0">
                <a:solidFill>
                  <a:srgbClr val="000000"/>
                </a:solidFill>
                <a:effectLst/>
                <a:latin typeface="Calibri" panose="020F0502020204030204" pitchFamily="34" charset="0"/>
                <a:ea typeface="Times New Roman" panose="02020603050405020304" pitchFamily="18" charset="0"/>
              </a:rPr>
              <a:t>Engaged a staff community of practice, Center for Educational Progress designed to address student need. </a:t>
            </a:r>
            <a:endParaRPr lang="en-US" sz="1400" dirty="0">
              <a:effectLst/>
              <a:latin typeface="Times New Roman" panose="02020603050405020304" pitchFamily="18" charset="0"/>
              <a:ea typeface="Times New Roman" panose="02020603050405020304" pitchFamily="18" charset="0"/>
            </a:endParaRPr>
          </a:p>
          <a:p>
            <a:pPr marL="342900" indent="-342900">
              <a:buFont typeface="Symbol" pitchFamily="2" charset="2"/>
              <a:buChar char=""/>
            </a:pP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endParaRPr lang="en-US" dirty="0">
              <a:solidFill>
                <a:srgbClr val="000000"/>
              </a:solidFill>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dirty="0">
              <a:solidFill>
                <a:srgbClr val="000000"/>
              </a:solidFill>
              <a:effectLst/>
              <a:latin typeface="Calibri" panose="020F0502020204030204" pitchFamily="34" charset="0"/>
              <a:ea typeface="Times New Roman" panose="02020603050405020304" pitchFamily="18" charset="0"/>
            </a:endParaRPr>
          </a:p>
          <a:p>
            <a:pPr marR="0" lvl="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08A9600E-6ACE-E03D-2E9E-EDA00C2F0610}"/>
              </a:ext>
            </a:extLst>
          </p:cNvPr>
          <p:cNvSpPr txBox="1"/>
          <p:nvPr/>
        </p:nvSpPr>
        <p:spPr>
          <a:xfrm>
            <a:off x="4677878" y="1732572"/>
            <a:ext cx="4389921" cy="5186035"/>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Implemented Year 1 of a 3-year grant focusing on coaching to support teachers; includes emphasis on family and student engagement, instruction and talent management goals supported by FIT coaches </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Providing professional development to  strengthen pedagogy; topics include  standards-based curriculum, student engagement, meta-cognition., etc.</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First 10 – “Bearcats from birth” academic, readiness,  social, emotional  and family support tips before kids come to school.  Transition form. PK-K teachers PD.  </a:t>
            </a:r>
          </a:p>
          <a:p>
            <a:pPr marL="342900" indent="-342900">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Implemented First 10 programming in identified K-8 schools; focuses on bringing together school districts elementary schools, early childhood programs, and community agencies to improve the quality and coordination of education and care for young children and their families.</a:t>
            </a:r>
            <a:endParaRPr lang="en-US" sz="1500" dirty="0">
              <a:effectLst/>
              <a:latin typeface="Times New Roman" panose="02020603050405020304" pitchFamily="18" charset="0"/>
              <a:ea typeface="Times New Roman" panose="02020603050405020304" pitchFamily="18" charset="0"/>
            </a:endParaRPr>
          </a:p>
          <a:p>
            <a:endParaRPr lang="en-US" sz="1400" b="1" dirty="0">
              <a:effectLst/>
            </a:endParaRPr>
          </a:p>
          <a:p>
            <a:r>
              <a:rPr lang="en-US" sz="1400" b="1" dirty="0">
                <a:effectLst/>
              </a:rPr>
              <a:t>Revised 12-14-2022</a:t>
            </a:r>
            <a:endParaRPr lang="en-US" sz="1400" dirty="0">
              <a:effectLst/>
              <a:latin typeface="Times New Roman" panose="02020603050405020304" pitchFamily="18" charset="0"/>
              <a:ea typeface="Times New Roman" panose="02020603050405020304" pitchFamily="18" charset="0"/>
            </a:endParaRPr>
          </a:p>
          <a:p>
            <a:pPr marR="0" lvl="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7908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76200"/>
            <a:ext cx="8882742" cy="663341"/>
          </a:xfrm>
        </p:spPr>
        <p:txBody>
          <a:bodyPr/>
          <a:lstStyle/>
          <a:p>
            <a:pPr algn="ctr"/>
            <a:r>
              <a:rPr lang="en-US" dirty="0"/>
              <a:t>Amended Academic Goal 2</a:t>
            </a:r>
          </a:p>
        </p:txBody>
      </p:sp>
      <p:sp>
        <p:nvSpPr>
          <p:cNvPr id="3" name="Content Placeholder 2"/>
          <p:cNvSpPr>
            <a:spLocks noGrp="1"/>
          </p:cNvSpPr>
          <p:nvPr>
            <p:ph idx="1"/>
          </p:nvPr>
        </p:nvSpPr>
        <p:spPr>
          <a:xfrm>
            <a:off x="0" y="587142"/>
            <a:ext cx="9143999" cy="1467534"/>
          </a:xfrm>
          <a:prstGeom prst="roundRect">
            <a:avLst/>
          </a:prstGeom>
          <a:solidFill>
            <a:srgbClr val="0C1C47"/>
          </a:solidFill>
          <a:ln>
            <a:noFill/>
          </a:ln>
        </p:spPr>
        <p:txBody>
          <a:bodyPr>
            <a:noAutofit/>
          </a:bodyPr>
          <a:lstStyle/>
          <a:p>
            <a:pPr marL="0" marR="0" indent="0">
              <a:spcBef>
                <a:spcPts val="0"/>
              </a:spcBef>
              <a:spcAft>
                <a:spcPts val="0"/>
              </a:spcAft>
              <a:buNone/>
            </a:pPr>
            <a:r>
              <a:rPr lang="en-US" sz="1800" dirty="0">
                <a:solidFill>
                  <a:schemeClr val="bg1"/>
                </a:solidFill>
                <a:effectLst/>
                <a:latin typeface="Calibri" panose="020F0502020204030204" pitchFamily="34" charset="0"/>
                <a:ea typeface="Times New Roman" panose="02020603050405020304" pitchFamily="18" charset="0"/>
              </a:rPr>
              <a:t>The School District of the City of York will implement a comprehensive system of assessment to include the four types of assessments (Diagnostic, Formative, Interim, Summative) and a system for staff to engage in data team meetings that will analyze assessment results, identify student strengths and needs, and adjust practice accordingly.  </a:t>
            </a:r>
            <a:r>
              <a:rPr lang="en-US" sz="1800" i="1" dirty="0">
                <a:solidFill>
                  <a:schemeClr val="bg1"/>
                </a:solidFill>
                <a:effectLst/>
                <a:latin typeface="Calibri" panose="020F0502020204030204" pitchFamily="34" charset="0"/>
                <a:ea typeface="Times New Roman" panose="02020603050405020304" pitchFamily="18" charset="0"/>
              </a:rPr>
              <a:t>(derives from Goals 1, 2, 3)</a:t>
            </a:r>
            <a:r>
              <a:rPr lang="en-US" sz="1800" dirty="0">
                <a:solidFill>
                  <a:schemeClr val="bg1"/>
                </a:solidFill>
                <a:effectLst/>
              </a:rPr>
              <a:t> </a:t>
            </a:r>
            <a:endParaRPr lang="en-US" sz="1800" dirty="0">
              <a:solidFill>
                <a:schemeClr val="bg1"/>
              </a:solidFill>
            </a:endParaRPr>
          </a:p>
        </p:txBody>
      </p:sp>
      <p:sp>
        <p:nvSpPr>
          <p:cNvPr id="10"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28</a:t>
            </a:fld>
            <a:endParaRPr lang="en-US" sz="1400" b="1" dirty="0">
              <a:latin typeface="Garamond" pitchFamily="18" charset="0"/>
            </a:endParaRPr>
          </a:p>
        </p:txBody>
      </p:sp>
      <p:sp>
        <p:nvSpPr>
          <p:cNvPr id="5" name="TextBox 4">
            <a:extLst>
              <a:ext uri="{FF2B5EF4-FFF2-40B4-BE49-F238E27FC236}">
                <a16:creationId xmlns:a16="http://schemas.microsoft.com/office/drawing/2014/main" id="{29D9099F-5F5B-B78E-01B1-7BD26DDF475D}"/>
              </a:ext>
            </a:extLst>
          </p:cNvPr>
          <p:cNvSpPr txBox="1"/>
          <p:nvPr/>
        </p:nvSpPr>
        <p:spPr>
          <a:xfrm>
            <a:off x="130629" y="2156059"/>
            <a:ext cx="6347173" cy="4739759"/>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Developed a district/building assessment plan/calendar/map accessible to all teachers.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Developed common assessments to support monitoring across classrooms and schools.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Established PLCs data-driven weekly meetings (administrators, coaches, MTSS specialists, and teacher teams)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Provided data analysis training and consultation for school level administrators and MTSS specialists</a:t>
            </a:r>
            <a:endParaRPr lang="en-US" sz="1800" dirty="0">
              <a:effectLst/>
              <a:latin typeface="Times New Roman" panose="02020603050405020304" pitchFamily="18" charset="0"/>
              <a:ea typeface="Times New Roman" panose="02020603050405020304" pitchFamily="18" charset="0"/>
            </a:endParaRPr>
          </a:p>
          <a:p>
            <a:pPr marL="342900" indent="-342900">
              <a:buFont typeface="Symbol" pitchFamily="2" charset="2"/>
              <a:buChar char=""/>
            </a:pPr>
            <a:r>
              <a:rPr lang="en-US" sz="1800" dirty="0">
                <a:solidFill>
                  <a:srgbClr val="000000"/>
                </a:solidFill>
                <a:effectLst/>
                <a:latin typeface="Calibri" panose="020F0502020204030204" pitchFamily="34" charset="0"/>
                <a:ea typeface="Times New Roman" panose="02020603050405020304" pitchFamily="18" charset="0"/>
              </a:rPr>
              <a:t>Implemented a comprehensive professional development plan featuring: weekly pm sessions, a three-tiered approach, and a focus on equity, diversity, belonging and academic engagement at the school level.</a:t>
            </a:r>
            <a:endParaRPr lang="en-US" sz="1800" dirty="0">
              <a:effectLst/>
              <a:latin typeface="Times New Roman" panose="02020603050405020304" pitchFamily="18" charset="0"/>
              <a:ea typeface="Times New Roman" panose="02020603050405020304" pitchFamily="18" charset="0"/>
            </a:endParaRPr>
          </a:p>
          <a:p>
            <a:pPr marL="99695" marR="0">
              <a:spcBef>
                <a:spcPts val="0"/>
              </a:spcBef>
              <a:spcAft>
                <a:spcPts val="0"/>
              </a:spcAft>
            </a:pPr>
            <a:r>
              <a:rPr lang="en-US" sz="1800" dirty="0">
                <a:solidFill>
                  <a:srgbClr val="FF0000"/>
                </a:solidFill>
                <a:effectLst/>
                <a:latin typeface="Calibri" panose="020F0502020204030204" pitchFamily="34" charset="0"/>
                <a:ea typeface="Times New Roman" panose="02020603050405020304" pitchFamily="18" charset="0"/>
              </a:rPr>
              <a:t> </a:t>
            </a:r>
          </a:p>
          <a:p>
            <a:pPr marL="99695" marR="0">
              <a:spcBef>
                <a:spcPts val="0"/>
              </a:spcBef>
              <a:spcAft>
                <a:spcPts val="0"/>
              </a:spcAft>
            </a:pPr>
            <a:endParaRPr lang="en-US" dirty="0">
              <a:solidFill>
                <a:srgbClr val="FF0000"/>
              </a:solidFill>
              <a:latin typeface="Calibri" panose="020F0502020204030204" pitchFamily="34" charset="0"/>
              <a:ea typeface="Times New Roman" panose="02020603050405020304" pitchFamily="18" charset="0"/>
            </a:endParaRPr>
          </a:p>
          <a:p>
            <a:pPr marL="99695" marR="0">
              <a:spcBef>
                <a:spcPts val="0"/>
              </a:spcBef>
              <a:spcAft>
                <a:spcPts val="0"/>
              </a:spcAft>
            </a:pPr>
            <a:endParaRPr lang="en-US" sz="1800" dirty="0">
              <a:solidFill>
                <a:srgbClr val="FF0000"/>
              </a:solidFill>
              <a:effectLst/>
              <a:latin typeface="Calibri" panose="020F0502020204030204" pitchFamily="34" charset="0"/>
              <a:ea typeface="Times New Roman" panose="02020603050405020304" pitchFamily="18" charset="0"/>
            </a:endParaRPr>
          </a:p>
          <a:p>
            <a:pPr marL="99695"/>
            <a:r>
              <a:rPr lang="en-US" sz="1400" b="1" dirty="0">
                <a:effectLst/>
              </a:rPr>
              <a:t>Revised 12-14-2022</a:t>
            </a:r>
            <a:endParaRPr lang="en-US" sz="1400" dirty="0">
              <a:effectLst/>
              <a:latin typeface="Times New Roman" panose="02020603050405020304" pitchFamily="18" charset="0"/>
              <a:ea typeface="Times New Roman" panose="02020603050405020304" pitchFamily="18" charset="0"/>
            </a:endParaRPr>
          </a:p>
          <a:p>
            <a:pPr marL="99695"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887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Amended Academic Goal 3</a:t>
            </a:r>
          </a:p>
        </p:txBody>
      </p:sp>
      <p:sp>
        <p:nvSpPr>
          <p:cNvPr id="3" name="Content Placeholder 2"/>
          <p:cNvSpPr>
            <a:spLocks noGrp="1"/>
          </p:cNvSpPr>
          <p:nvPr>
            <p:ph idx="1"/>
          </p:nvPr>
        </p:nvSpPr>
        <p:spPr>
          <a:xfrm>
            <a:off x="448679" y="1094549"/>
            <a:ext cx="8110530" cy="1010698"/>
          </a:xfrm>
          <a:prstGeom prst="roundRect">
            <a:avLst/>
          </a:prstGeom>
          <a:solidFill>
            <a:srgbClr val="0C1C47"/>
          </a:solidFill>
          <a:ln>
            <a:noFill/>
          </a:ln>
        </p:spPr>
        <p:txBody>
          <a:bodyPr>
            <a:noAutofit/>
          </a:bodyPr>
          <a:lstStyle/>
          <a:p>
            <a:pPr marL="0" marR="0" indent="0">
              <a:spcBef>
                <a:spcPts val="0"/>
              </a:spcBef>
              <a:spcAft>
                <a:spcPts val="0"/>
              </a:spcAft>
              <a:buNone/>
            </a:pPr>
            <a:r>
              <a:rPr lang="en-US" sz="1800" dirty="0">
                <a:solidFill>
                  <a:schemeClr val="bg1"/>
                </a:solidFill>
                <a:effectLst/>
                <a:latin typeface="Calibri" panose="020F0502020204030204" pitchFamily="34" charset="0"/>
                <a:ea typeface="Times New Roman" panose="02020603050405020304" pitchFamily="18" charset="0"/>
              </a:rPr>
              <a:t>The School District of the City of York will develop and increase opportunities for students to meet graduation requirements, poised for post-secondary</a:t>
            </a:r>
            <a:r>
              <a:rPr lang="en-US" sz="1800" b="1" dirty="0">
                <a:solidFill>
                  <a:schemeClr val="bg1"/>
                </a:solidFill>
                <a:effectLst/>
                <a:latin typeface="Calibri" panose="020F0502020204030204" pitchFamily="34" charset="0"/>
                <a:ea typeface="Times New Roman" panose="02020603050405020304" pitchFamily="18" charset="0"/>
              </a:rPr>
              <a:t> </a:t>
            </a:r>
            <a:r>
              <a:rPr lang="en-US" sz="1800" dirty="0">
                <a:solidFill>
                  <a:schemeClr val="bg1"/>
                </a:solidFill>
                <a:effectLst/>
                <a:latin typeface="Calibri" panose="020F0502020204030204" pitchFamily="34" charset="0"/>
                <a:ea typeface="Times New Roman" panose="02020603050405020304" pitchFamily="18" charset="0"/>
              </a:rPr>
              <a:t>success.</a:t>
            </a:r>
            <a:r>
              <a:rPr lang="en-US" sz="1800" i="1" dirty="0">
                <a:solidFill>
                  <a:schemeClr val="bg1"/>
                </a:solidFill>
                <a:effectLst/>
                <a:latin typeface="Calibri" panose="020F0502020204030204" pitchFamily="34" charset="0"/>
                <a:ea typeface="Times New Roman" panose="02020603050405020304" pitchFamily="18" charset="0"/>
              </a:rPr>
              <a:t>  </a:t>
            </a:r>
            <a:endParaRPr lang="en-US" sz="1800" dirty="0">
              <a:solidFill>
                <a:schemeClr val="bg1"/>
              </a:solidFill>
              <a:effectLst/>
              <a:latin typeface="Times New Roman" panose="02020603050405020304" pitchFamily="18" charset="0"/>
              <a:ea typeface="Times New Roman" panose="02020603050405020304" pitchFamily="18" charset="0"/>
            </a:endParaRPr>
          </a:p>
          <a:p>
            <a:pPr marL="0" indent="0">
              <a:buNone/>
            </a:pPr>
            <a:r>
              <a:rPr lang="en-US" sz="1800" i="1" dirty="0">
                <a:solidFill>
                  <a:schemeClr val="bg1"/>
                </a:solidFill>
                <a:effectLst/>
                <a:latin typeface="Calibri" panose="020F0502020204030204" pitchFamily="34" charset="0"/>
                <a:ea typeface="Times New Roman" panose="02020603050405020304" pitchFamily="18" charset="0"/>
              </a:rPr>
              <a:t>(revision of original Goal 4)</a:t>
            </a:r>
            <a:endParaRPr lang="en-US" sz="1800" dirty="0">
              <a:solidFill>
                <a:schemeClr val="bg1"/>
              </a:solidFill>
            </a:endParaRPr>
          </a:p>
        </p:txBody>
      </p:sp>
      <p:sp>
        <p:nvSpPr>
          <p:cNvPr id="11" name="Slide Number Placeholder 4"/>
          <p:cNvSpPr txBox="1">
            <a:spLocks/>
          </p:cNvSpPr>
          <p:nvPr/>
        </p:nvSpPr>
        <p:spPr>
          <a:xfrm>
            <a:off x="6934200" y="65380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400" b="1" smtClean="0">
                <a:latin typeface="Garamond" pitchFamily="18" charset="0"/>
              </a:rPr>
              <a:pPr algn="r"/>
              <a:t>29</a:t>
            </a:fld>
            <a:endParaRPr lang="en-US" sz="1400" b="1" dirty="0">
              <a:latin typeface="Garamond" pitchFamily="18" charset="0"/>
            </a:endParaRPr>
          </a:p>
        </p:txBody>
      </p:sp>
      <p:sp>
        <p:nvSpPr>
          <p:cNvPr id="10" name="TextBox 9">
            <a:extLst>
              <a:ext uri="{FF2B5EF4-FFF2-40B4-BE49-F238E27FC236}">
                <a16:creationId xmlns:a16="http://schemas.microsoft.com/office/drawing/2014/main" id="{337196E1-9755-87D2-F7A2-1B79D27795A0}"/>
              </a:ext>
            </a:extLst>
          </p:cNvPr>
          <p:cNvSpPr txBox="1"/>
          <p:nvPr/>
        </p:nvSpPr>
        <p:spPr>
          <a:xfrm>
            <a:off x="130629" y="2132996"/>
            <a:ext cx="3921606" cy="4708981"/>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Offers programs to provide tutoring, intervention, and remediation for students identified at risk from the Early </a:t>
            </a:r>
            <a:r>
              <a:rPr lang="en-US" sz="1500" dirty="0">
                <a:solidFill>
                  <a:srgbClr val="000000"/>
                </a:solidFill>
                <a:latin typeface="Calibri" panose="020F0502020204030204" pitchFamily="34" charset="0"/>
                <a:ea typeface="Times New Roman" panose="02020603050405020304" pitchFamily="18" charset="0"/>
              </a:rPr>
              <a:t>W</a:t>
            </a:r>
            <a:r>
              <a:rPr lang="en-US" sz="1500" dirty="0">
                <a:solidFill>
                  <a:srgbClr val="000000"/>
                </a:solidFill>
                <a:effectLst/>
                <a:latin typeface="Calibri" panose="020F0502020204030204" pitchFamily="34" charset="0"/>
                <a:ea typeface="Times New Roman" panose="02020603050405020304" pitchFamily="18" charset="0"/>
              </a:rPr>
              <a:t>arning Indicator System (EWIS) </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Offers credit recovery so that students can meet credit requirements for graduation with their assigned cohort</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Offers Advanced Placement Courses</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Engages students in the Penn State Talent Search Program, dedicated to assisting high school students in furthering their education.</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Offers scholarship opportunities through a partnership with York College of PA</a:t>
            </a: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Offers a dual enrollment program with ability to earn HACC college credits</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Provides a Freshman Academy orientation and learning experience for incoming ninth graders </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endParaRPr lang="en-US" sz="15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585C73AE-5FD1-D80D-9D62-5AFC6D4C576A}"/>
              </a:ext>
            </a:extLst>
          </p:cNvPr>
          <p:cNvSpPr txBox="1"/>
          <p:nvPr/>
        </p:nvSpPr>
        <p:spPr>
          <a:xfrm>
            <a:off x="4427621" y="2132996"/>
            <a:ext cx="4585749" cy="3308598"/>
          </a:xfrm>
          <a:prstGeom prst="rect">
            <a:avLst/>
          </a:prstGeom>
          <a:noFill/>
        </p:spPr>
        <p:txBody>
          <a:bodyPr wrap="square">
            <a:spAutoFit/>
          </a:bodyPr>
          <a:lstStyle/>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Partnered with HACC public safety program, offering multiple industry recognized credential opportunities for students</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Revamped the cyber program to offer more options and pathways for student success</a:t>
            </a:r>
            <a:endParaRPr lang="en-US" sz="15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n-US" sz="1500" dirty="0">
                <a:solidFill>
                  <a:srgbClr val="000000"/>
                </a:solidFill>
                <a:effectLst/>
                <a:latin typeface="Calibri" panose="020F0502020204030204" pitchFamily="34" charset="0"/>
                <a:ea typeface="Times New Roman" panose="02020603050405020304" pitchFamily="18" charset="0"/>
              </a:rPr>
              <a:t>Stabilized a culture for learning by providing experienced leadership at the secondary level</a:t>
            </a:r>
            <a:endParaRPr lang="en-US" sz="1500" dirty="0">
              <a:effectLst/>
              <a:latin typeface="Times New Roman" panose="02020603050405020304" pitchFamily="18" charset="0"/>
              <a:ea typeface="Times New Roman" panose="02020603050405020304" pitchFamily="18" charset="0"/>
            </a:endParaRPr>
          </a:p>
          <a:p>
            <a:pPr marL="99695" marR="0">
              <a:spcBef>
                <a:spcPts val="0"/>
              </a:spcBef>
              <a:spcAft>
                <a:spcPts val="0"/>
              </a:spcAft>
            </a:pPr>
            <a:r>
              <a:rPr lang="en-US" sz="1800" b="1" dirty="0">
                <a:effectLst/>
                <a:latin typeface="Calibri" panose="020F0502020204030204" pitchFamily="34" charset="0"/>
                <a:ea typeface="Times New Roman" panose="02020603050405020304" pitchFamily="18" charset="0"/>
              </a:rPr>
              <a:t> </a:t>
            </a:r>
          </a:p>
          <a:p>
            <a:pPr marL="99695" marR="0">
              <a:spcBef>
                <a:spcPts val="0"/>
              </a:spcBef>
              <a:spcAft>
                <a:spcPts val="0"/>
              </a:spcAft>
            </a:pPr>
            <a:endParaRPr lang="en-US" b="1" dirty="0">
              <a:latin typeface="Calibri" panose="020F0502020204030204" pitchFamily="34" charset="0"/>
              <a:ea typeface="Times New Roman" panose="02020603050405020304" pitchFamily="18" charset="0"/>
            </a:endParaRPr>
          </a:p>
          <a:p>
            <a:pPr marL="99695" marR="0">
              <a:spcBef>
                <a:spcPts val="0"/>
              </a:spcBef>
              <a:spcAft>
                <a:spcPts val="0"/>
              </a:spcAft>
            </a:pPr>
            <a:endParaRPr lang="en-US" sz="1800" b="1" dirty="0">
              <a:effectLst/>
              <a:latin typeface="Calibri" panose="020F0502020204030204" pitchFamily="34" charset="0"/>
              <a:ea typeface="Times New Roman" panose="02020603050405020304" pitchFamily="18" charset="0"/>
            </a:endParaRPr>
          </a:p>
          <a:p>
            <a:pPr marL="99695" marR="0">
              <a:spcBef>
                <a:spcPts val="0"/>
              </a:spcBef>
              <a:spcAft>
                <a:spcPts val="0"/>
              </a:spcAft>
            </a:pPr>
            <a:endParaRPr lang="en-US" b="1" dirty="0">
              <a:latin typeface="Calibri" panose="020F0502020204030204" pitchFamily="34" charset="0"/>
              <a:ea typeface="Times New Roman" panose="02020603050405020304" pitchFamily="18" charset="0"/>
            </a:endParaRPr>
          </a:p>
          <a:p>
            <a:pPr marL="99695" marR="0">
              <a:spcBef>
                <a:spcPts val="0"/>
              </a:spcBef>
              <a:spcAft>
                <a:spcPts val="0"/>
              </a:spcAft>
            </a:pPr>
            <a:endParaRPr lang="en-US" sz="1800" b="1" dirty="0">
              <a:effectLst/>
              <a:latin typeface="Calibri" panose="020F0502020204030204" pitchFamily="34" charset="0"/>
              <a:ea typeface="Times New Roman" panose="02020603050405020304" pitchFamily="18" charset="0"/>
            </a:endParaRPr>
          </a:p>
          <a:p>
            <a:pPr marL="99695" marR="0">
              <a:spcBef>
                <a:spcPts val="0"/>
              </a:spcBef>
              <a:spcAft>
                <a:spcPts val="0"/>
              </a:spcAft>
            </a:pPr>
            <a:r>
              <a:rPr lang="en-US" sz="1400" b="1" dirty="0">
                <a:effectLst/>
              </a:rPr>
              <a:t>      Revised 12-14-2022</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259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Recap of Previous Act 141 Recovery Plan</a:t>
            </a:r>
          </a:p>
          <a:p>
            <a:r>
              <a:rPr lang="en-US" dirty="0"/>
              <a:t>Baseline Multiyear Financial Projections</a:t>
            </a:r>
          </a:p>
          <a:p>
            <a:r>
              <a:rPr lang="en-US" dirty="0"/>
              <a:t>Academic Plan</a:t>
            </a:r>
          </a:p>
          <a:p>
            <a:r>
              <a:rPr lang="en-US" dirty="0"/>
              <a:t>Recommendations</a:t>
            </a:r>
          </a:p>
          <a:p>
            <a:r>
              <a:rPr lang="en-US" dirty="0"/>
              <a:t>Exit Criteria</a:t>
            </a:r>
          </a:p>
          <a:p>
            <a:r>
              <a:rPr lang="en-US" dirty="0"/>
              <a:t>Conclusion</a:t>
            </a:r>
          </a:p>
        </p:txBody>
      </p:sp>
      <p:sp>
        <p:nvSpPr>
          <p:cNvPr id="6" name="Title 5"/>
          <p:cNvSpPr>
            <a:spLocks noGrp="1"/>
          </p:cNvSpPr>
          <p:nvPr>
            <p:ph type="title"/>
          </p:nvPr>
        </p:nvSpPr>
        <p:spPr>
          <a:xfrm>
            <a:off x="130629" y="-41730"/>
            <a:ext cx="8882742" cy="1143000"/>
          </a:xfrm>
        </p:spPr>
        <p:txBody>
          <a:bodyPr/>
          <a:lstStyle/>
          <a:p>
            <a:pPr algn="ctr"/>
            <a:r>
              <a:rPr lang="en-US" dirty="0"/>
              <a:t>Table of Contents</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3</a:t>
            </a:fld>
            <a:endParaRPr lang="en-US" sz="1400" b="1" i="0" dirty="0">
              <a:latin typeface="Garamond" pitchFamily="18" charset="0"/>
            </a:endParaRPr>
          </a:p>
        </p:txBody>
      </p:sp>
    </p:spTree>
    <p:extLst>
      <p:ext uri="{BB962C8B-B14F-4D97-AF65-F5344CB8AC3E}">
        <p14:creationId xmlns:p14="http://schemas.microsoft.com/office/powerpoint/2010/main" val="446647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Exit Criteria</a:t>
            </a:r>
          </a:p>
        </p:txBody>
      </p:sp>
    </p:spTree>
    <p:extLst>
      <p:ext uri="{BB962C8B-B14F-4D97-AF65-F5344CB8AC3E}">
        <p14:creationId xmlns:p14="http://schemas.microsoft.com/office/powerpoint/2010/main" val="1942999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r>
              <a:rPr lang="en-US" dirty="0"/>
              <a:t>Pursuant to section 641-A(9) of Act 141, the CRO must establish specific criteria that the District must satisfy before the Secretary may terminate financial recovery status.  The District shall meet at least the following criteria in order to be released from financial recovery:</a:t>
            </a:r>
          </a:p>
          <a:p>
            <a:pPr lvl="1"/>
            <a:r>
              <a:rPr lang="en-US" sz="2100" dirty="0"/>
              <a:t>The District has achieved financial stability by maintaining a positive fund balance of at least five percent of annual revenues for three successive years, and concluded two successive years with positive annual financial results, both as reported in the District’s audited annual financial statements</a:t>
            </a:r>
          </a:p>
          <a:p>
            <a:pPr lvl="1"/>
            <a:r>
              <a:rPr lang="en-US" sz="2100" dirty="0"/>
              <a:t>The District does not request or require an advance of its basic education subsidy </a:t>
            </a:r>
          </a:p>
          <a:p>
            <a:pPr lvl="1"/>
            <a:r>
              <a:rPr lang="en-US" sz="2100" dirty="0"/>
              <a:t>All teacher and employee salaries are paid when due</a:t>
            </a:r>
          </a:p>
          <a:p>
            <a:pPr lvl="1"/>
            <a:r>
              <a:rPr lang="en-US" sz="2100" dirty="0"/>
              <a:t>The District is not in default on any bonds, notes or lease rentals and is not subject to withholding by the Secretary under section 633 of the Public School Code</a:t>
            </a:r>
          </a:p>
          <a:p>
            <a:pPr lvl="1"/>
            <a:r>
              <a:rPr lang="en-US" sz="2100" dirty="0"/>
              <a:t>The District does not satisfy the criteria for determination of recovery status established in regulations promulgated under section 621-A(a)(2) of Act 141</a:t>
            </a:r>
          </a:p>
          <a:p>
            <a:pPr marL="914400" lvl="2" indent="0">
              <a:buNone/>
            </a:pPr>
            <a:endParaRPr lang="en-US" dirty="0"/>
          </a:p>
        </p:txBody>
      </p:sp>
      <p:sp>
        <p:nvSpPr>
          <p:cNvPr id="3" name="Title 2"/>
          <p:cNvSpPr>
            <a:spLocks noGrp="1"/>
          </p:cNvSpPr>
          <p:nvPr>
            <p:ph type="title"/>
          </p:nvPr>
        </p:nvSpPr>
        <p:spPr/>
        <p:txBody>
          <a:bodyPr>
            <a:normAutofit fontScale="90000"/>
          </a:bodyPr>
          <a:lstStyle/>
          <a:p>
            <a:br>
              <a:rPr lang="en-US" dirty="0"/>
            </a:br>
            <a:r>
              <a:rPr lang="en-US" sz="3600" dirty="0"/>
              <a:t>Exit Criteria</a:t>
            </a:r>
            <a:br>
              <a:rPr lang="en-US" dirty="0"/>
            </a:br>
            <a:endParaRPr lang="en-US" dirty="0"/>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31</a:t>
            </a:fld>
            <a:endParaRPr lang="en-US" sz="1400" b="1" i="0" dirty="0">
              <a:latin typeface="Garamond" pitchFamily="18" charset="0"/>
            </a:endParaRPr>
          </a:p>
        </p:txBody>
      </p:sp>
      <p:sp>
        <p:nvSpPr>
          <p:cNvPr id="8" name="Rectangle 7"/>
          <p:cNvSpPr/>
          <p:nvPr/>
        </p:nvSpPr>
        <p:spPr>
          <a:xfrm>
            <a:off x="171449" y="1042632"/>
            <a:ext cx="8696326" cy="646331"/>
          </a:xfrm>
          <a:prstGeom prst="rect">
            <a:avLst/>
          </a:prstGeom>
          <a:noFill/>
        </p:spPr>
        <p:txBody>
          <a:bodyPr wrap="square">
            <a:spAutoFit/>
          </a:bodyPr>
          <a:lstStyle/>
          <a:p>
            <a:pPr marL="285750" indent="-285750">
              <a:buFont typeface="Wingdings" pitchFamily="2" charset="2"/>
              <a:buChar char="§"/>
            </a:pPr>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78630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Revised Exit Criteria</a:t>
            </a:r>
            <a:br>
              <a:rPr lang="en-US" dirty="0"/>
            </a:br>
            <a:endParaRPr lang="en-US"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32</a:t>
            </a:fld>
            <a:endParaRPr lang="en-US" dirty="0"/>
          </a:p>
        </p:txBody>
      </p:sp>
      <p:sp>
        <p:nvSpPr>
          <p:cNvPr id="8" name="Content Placeholder 7">
            <a:extLst>
              <a:ext uri="{FF2B5EF4-FFF2-40B4-BE49-F238E27FC236}">
                <a16:creationId xmlns:a16="http://schemas.microsoft.com/office/drawing/2014/main" id="{353F6417-1401-71C3-09D1-1662F97D7A57}"/>
              </a:ext>
            </a:extLst>
          </p:cNvPr>
          <p:cNvSpPr>
            <a:spLocks noGrp="1"/>
          </p:cNvSpPr>
          <p:nvPr>
            <p:ph idx="1"/>
          </p:nvPr>
        </p:nvSpPr>
        <p:spPr>
          <a:xfrm>
            <a:off x="130629" y="1055196"/>
            <a:ext cx="8882742" cy="5273034"/>
          </a:xfrm>
        </p:spPr>
        <p:txBody>
          <a:bodyPr>
            <a:normAutofit/>
          </a:bodyPr>
          <a:lstStyle/>
          <a:p>
            <a:pPr marL="0" marR="0" indent="0" algn="l">
              <a:spcBef>
                <a:spcPts val="0"/>
              </a:spcBef>
              <a:spcAft>
                <a:spcPts val="0"/>
              </a:spcAft>
              <a:buNone/>
            </a:pPr>
            <a:r>
              <a:rPr lang="en-US" sz="2400" dirty="0">
                <a:effectLst/>
              </a:rPr>
              <a:t>    </a:t>
            </a:r>
            <a:r>
              <a:rPr lang="en-US" sz="2000" dirty="0">
                <a:effectLst/>
              </a:rPr>
              <a:t>The District recognizes the need to implement school-wide educational reforms (practices) as described herein, and for which each school building must achieve or show significant progress toward the academic goals set forth in the plan, including meeting standards-based curricular, instructional, and data-informed criteria. Ultimately, failure to meet the evidence-based performance standards will be subject to more intensive interventions. </a:t>
            </a:r>
          </a:p>
          <a:p>
            <a:pPr marL="0" marR="0" indent="0" algn="l">
              <a:spcBef>
                <a:spcPts val="0"/>
              </a:spcBef>
              <a:spcAft>
                <a:spcPts val="0"/>
              </a:spcAft>
              <a:buNone/>
            </a:pPr>
            <a:r>
              <a:rPr lang="en-US" sz="2000" dirty="0">
                <a:effectLst/>
              </a:rPr>
              <a:t> </a:t>
            </a:r>
          </a:p>
          <a:p>
            <a:pPr marL="0" marR="0" indent="0" algn="l">
              <a:spcBef>
                <a:spcPts val="0"/>
              </a:spcBef>
              <a:spcAft>
                <a:spcPts val="0"/>
              </a:spcAft>
              <a:buNone/>
            </a:pPr>
            <a:r>
              <a:rPr lang="en-US" sz="2000" dirty="0"/>
              <a:t>     </a:t>
            </a:r>
            <a:r>
              <a:rPr lang="en-US" sz="2000" dirty="0">
                <a:effectLst/>
              </a:rPr>
              <a:t>The narrative of the report includes a description of the District’s recent academic performance. In addition, the report includes an overview of the systems and processes outlined in Phase 5 of the Recovery Plan and the District’s comprehensive plan. These systems are in place to ensure that the District continues to focus resources and efforts on creating the conditions for academic growth and improvement in student achievement in all grade levels.</a:t>
            </a:r>
          </a:p>
          <a:p>
            <a:pPr marL="0" marR="0" indent="0" algn="l">
              <a:spcBef>
                <a:spcPts val="0"/>
              </a:spcBef>
              <a:spcAft>
                <a:spcPts val="0"/>
              </a:spcAft>
              <a:buNone/>
            </a:pPr>
            <a:endParaRPr lang="en-US" sz="2400" dirty="0">
              <a:effectLst/>
            </a:endParaRPr>
          </a:p>
          <a:p>
            <a:pPr marL="0" marR="0" indent="0" algn="l">
              <a:spcBef>
                <a:spcPts val="0"/>
              </a:spcBef>
              <a:spcAft>
                <a:spcPts val="0"/>
              </a:spcAft>
              <a:buNone/>
            </a:pPr>
            <a:r>
              <a:rPr lang="en-US" sz="1800" dirty="0">
                <a:effectLst/>
              </a:rPr>
              <a:t> </a:t>
            </a:r>
            <a:r>
              <a:rPr lang="en-US" sz="1800" b="1" dirty="0">
                <a:effectLst/>
              </a:rPr>
              <a:t>Revised 12-14-2022</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65590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Conclusion</a:t>
            </a:r>
          </a:p>
        </p:txBody>
      </p:sp>
    </p:spTree>
    <p:extLst>
      <p:ext uri="{BB962C8B-B14F-4D97-AF65-F5344CB8AC3E}">
        <p14:creationId xmlns:p14="http://schemas.microsoft.com/office/powerpoint/2010/main" val="2352407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20000"/>
          </a:bodyPr>
          <a:lstStyle/>
          <a:p>
            <a:r>
              <a:rPr lang="en-US" dirty="0"/>
              <a:t>2013 Plan – Structured to avoid charter school drain or full charter conversion of district</a:t>
            </a:r>
          </a:p>
          <a:p>
            <a:pPr marL="0" indent="0">
              <a:buNone/>
            </a:pPr>
            <a:endParaRPr lang="en-US" sz="2800" dirty="0"/>
          </a:p>
          <a:p>
            <a:r>
              <a:rPr lang="en-US" dirty="0"/>
              <a:t>2016 Revision – Structured to improve core functions</a:t>
            </a:r>
          </a:p>
          <a:p>
            <a:pPr lvl="1"/>
            <a:r>
              <a:rPr lang="en-US" dirty="0"/>
              <a:t>Curriculum aligned to State standards</a:t>
            </a:r>
          </a:p>
          <a:p>
            <a:pPr lvl="1"/>
            <a:r>
              <a:rPr lang="en-US" dirty="0"/>
              <a:t>Continued financial stability</a:t>
            </a:r>
          </a:p>
          <a:p>
            <a:pPr lvl="1"/>
            <a:r>
              <a:rPr lang="en-US" dirty="0"/>
              <a:t>Leadership at central office and building level to accelerate student achievement</a:t>
            </a:r>
          </a:p>
          <a:p>
            <a:pPr marL="457200" lvl="1" indent="0">
              <a:buNone/>
            </a:pPr>
            <a:endParaRPr lang="en-US" dirty="0"/>
          </a:p>
          <a:p>
            <a:r>
              <a:rPr lang="en-US" dirty="0"/>
              <a:t>2022 Revision - Academic Goals </a:t>
            </a:r>
          </a:p>
          <a:p>
            <a:pPr lvl="1"/>
            <a:r>
              <a:rPr lang="en-US" dirty="0"/>
              <a:t>Curriculum aligned to State standards</a:t>
            </a:r>
          </a:p>
          <a:p>
            <a:pPr lvl="1"/>
            <a:r>
              <a:rPr lang="en-US" dirty="0"/>
              <a:t>Continued financial stability</a:t>
            </a:r>
          </a:p>
          <a:p>
            <a:pPr lvl="1"/>
            <a:r>
              <a:rPr lang="en-US" dirty="0"/>
              <a:t>Leadership at central office and building level to accelerate student achievement</a:t>
            </a:r>
          </a:p>
          <a:p>
            <a:pPr lvl="1"/>
            <a:r>
              <a:rPr lang="en-US" dirty="0"/>
              <a:t>Updated academic goals, resources and activities to maximize consistent improvement </a:t>
            </a:r>
          </a:p>
          <a:p>
            <a:pPr marL="0" indent="0">
              <a:buNone/>
            </a:pPr>
            <a:endParaRPr lang="en-US" dirty="0">
              <a:solidFill>
                <a:srgbClr val="FF0000"/>
              </a:solidFill>
            </a:endParaRPr>
          </a:p>
        </p:txBody>
      </p:sp>
      <p:sp>
        <p:nvSpPr>
          <p:cNvPr id="3" name="Title 2"/>
          <p:cNvSpPr>
            <a:spLocks noGrp="1"/>
          </p:cNvSpPr>
          <p:nvPr>
            <p:ph type="title"/>
          </p:nvPr>
        </p:nvSpPr>
        <p:spPr/>
        <p:txBody>
          <a:bodyPr/>
          <a:lstStyle/>
          <a:p>
            <a:pPr algn="ctr"/>
            <a:r>
              <a:rPr lang="en-US" dirty="0"/>
              <a:t>Revised Conclusion</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34</a:t>
            </a:fld>
            <a:endParaRPr lang="en-US" sz="1400" b="1" i="0" dirty="0">
              <a:latin typeface="Garamond" pitchFamily="18" charset="0"/>
            </a:endParaRPr>
          </a:p>
        </p:txBody>
      </p:sp>
    </p:spTree>
    <p:extLst>
      <p:ext uri="{BB962C8B-B14F-4D97-AF65-F5344CB8AC3E}">
        <p14:creationId xmlns:p14="http://schemas.microsoft.com/office/powerpoint/2010/main" val="10733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Recap of Previous Plan</a:t>
            </a:r>
          </a:p>
        </p:txBody>
      </p:sp>
    </p:spTree>
    <p:extLst>
      <p:ext uri="{BB962C8B-B14F-4D97-AF65-F5344CB8AC3E}">
        <p14:creationId xmlns:p14="http://schemas.microsoft.com/office/powerpoint/2010/main" val="193778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0629" y="1121265"/>
            <a:ext cx="8882742" cy="5015896"/>
          </a:xfrm>
        </p:spPr>
        <p:txBody>
          <a:bodyPr>
            <a:normAutofit fontScale="85000" lnSpcReduction="10000"/>
          </a:bodyPr>
          <a:lstStyle/>
          <a:p>
            <a:pPr lvl="0"/>
            <a:r>
              <a:rPr lang="en-US" dirty="0"/>
              <a:t>York City School District declared to be a “moderate financial recovery school district” in December 2012</a:t>
            </a:r>
          </a:p>
          <a:p>
            <a:pPr marL="0" lvl="0" indent="0">
              <a:buNone/>
            </a:pPr>
            <a:endParaRPr lang="en-US" dirty="0"/>
          </a:p>
          <a:p>
            <a:pPr lvl="0"/>
            <a:r>
              <a:rPr lang="en-US" dirty="0"/>
              <a:t>Initial Act 141 Recovery Plan completed and approved by the School Board in May 2013</a:t>
            </a:r>
          </a:p>
          <a:p>
            <a:pPr marL="0" lvl="0" indent="0">
              <a:buNone/>
            </a:pPr>
            <a:endParaRPr lang="en-US" sz="2000" dirty="0"/>
          </a:p>
          <a:p>
            <a:r>
              <a:rPr lang="en-US" dirty="0"/>
              <a:t>Financial projections were developed on a five-year basis to show the results of the baseline financial projection and a series of recommendations to achieve financial stability </a:t>
            </a:r>
            <a:r>
              <a:rPr lang="en-US" dirty="0">
                <a:solidFill>
                  <a:srgbClr val="FF0000"/>
                </a:solidFill>
              </a:rPr>
              <a:t>were included</a:t>
            </a:r>
          </a:p>
          <a:p>
            <a:pPr marL="0" indent="0">
              <a:buNone/>
            </a:pPr>
            <a:endParaRPr lang="en-US" dirty="0"/>
          </a:p>
          <a:p>
            <a:r>
              <a:rPr lang="en-US" dirty="0"/>
              <a:t>Balanced scorecard approach was selected to monitor and evaluate the District’s academic, operational, and financial performance</a:t>
            </a:r>
          </a:p>
          <a:p>
            <a:pPr marL="0" indent="0">
              <a:buNone/>
            </a:pPr>
            <a:endParaRPr lang="en-US" dirty="0"/>
          </a:p>
          <a:p>
            <a:r>
              <a:rPr lang="en-US" dirty="0"/>
              <a:t>Advisory Committee addressed five recovery approaches, and selected the internal transformation option to guide the recovery process</a:t>
            </a:r>
          </a:p>
        </p:txBody>
      </p:sp>
      <p:sp>
        <p:nvSpPr>
          <p:cNvPr id="3" name="Title 2"/>
          <p:cNvSpPr>
            <a:spLocks noGrp="1"/>
          </p:cNvSpPr>
          <p:nvPr>
            <p:ph type="title"/>
          </p:nvPr>
        </p:nvSpPr>
        <p:spPr/>
        <p:txBody>
          <a:bodyPr/>
          <a:lstStyle/>
          <a:p>
            <a:pPr algn="ctr"/>
            <a:r>
              <a:rPr lang="en-US" dirty="0"/>
              <a:t>Overview of the 2013 Act 141 Recovery Plan</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5</a:t>
            </a:fld>
            <a:endParaRPr lang="en-US" sz="1400" b="1" i="0" dirty="0">
              <a:latin typeface="Garamond" pitchFamily="18" charset="0"/>
            </a:endParaRPr>
          </a:p>
        </p:txBody>
      </p:sp>
    </p:spTree>
    <p:extLst>
      <p:ext uri="{BB962C8B-B14F-4D97-AF65-F5344CB8AC3E}">
        <p14:creationId xmlns:p14="http://schemas.microsoft.com/office/powerpoint/2010/main" val="265484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a:spLocks noGrp="1"/>
          </p:cNvSpPr>
          <p:nvPr>
            <p:ph idx="1"/>
          </p:nvPr>
        </p:nvSpPr>
        <p:spPr>
          <a:xfrm>
            <a:off x="130629" y="1158385"/>
            <a:ext cx="8882742" cy="2358917"/>
          </a:xfrm>
        </p:spPr>
        <p:txBody>
          <a:bodyPr>
            <a:normAutofit/>
          </a:bodyPr>
          <a:lstStyle/>
          <a:p>
            <a:pPr lvl="0"/>
            <a:r>
              <a:rPr lang="en-US" sz="1800" dirty="0"/>
              <a:t>Assumptions in original baseline financial projection</a:t>
            </a:r>
          </a:p>
          <a:p>
            <a:pPr lvl="1">
              <a:lnSpc>
                <a:spcPct val="120000"/>
              </a:lnSpc>
            </a:pPr>
            <a:r>
              <a:rPr lang="en-US" sz="1400" dirty="0"/>
              <a:t>No growth in real estate tax after millage increase in 2012-13</a:t>
            </a:r>
          </a:p>
          <a:p>
            <a:pPr lvl="1">
              <a:lnSpc>
                <a:spcPct val="120000"/>
              </a:lnSpc>
            </a:pPr>
            <a:r>
              <a:rPr lang="en-US" sz="1400" dirty="0"/>
              <a:t>State Basic Education Funding grows between 2.75 and 3.25 percent annually</a:t>
            </a:r>
          </a:p>
          <a:p>
            <a:pPr lvl="1">
              <a:lnSpc>
                <a:spcPct val="120000"/>
              </a:lnSpc>
            </a:pPr>
            <a:r>
              <a:rPr lang="en-US" sz="1400" dirty="0"/>
              <a:t>No wage increase for employees after expiration of existing collective bargaining agreements</a:t>
            </a:r>
          </a:p>
          <a:p>
            <a:pPr lvl="1">
              <a:lnSpc>
                <a:spcPct val="120000"/>
              </a:lnSpc>
            </a:pPr>
            <a:r>
              <a:rPr lang="en-US" sz="1400" dirty="0"/>
              <a:t>Medical insurance costs grow by 8.0 percent annually</a:t>
            </a:r>
          </a:p>
          <a:p>
            <a:pPr lvl="1">
              <a:lnSpc>
                <a:spcPct val="120000"/>
              </a:lnSpc>
            </a:pPr>
            <a:r>
              <a:rPr lang="en-US" sz="1400" dirty="0"/>
              <a:t>PSERS contributions grow at the defined projected rates</a:t>
            </a:r>
          </a:p>
          <a:p>
            <a:pPr>
              <a:lnSpc>
                <a:spcPct val="120000"/>
              </a:lnSpc>
            </a:pPr>
            <a:r>
              <a:rPr lang="en-US" sz="1800" dirty="0"/>
              <a:t>Result was a series of growing annual deficits, as shown below</a:t>
            </a:r>
          </a:p>
          <a:p>
            <a:pPr lvl="1"/>
            <a:endParaRPr lang="en-US" dirty="0"/>
          </a:p>
        </p:txBody>
      </p:sp>
      <p:sp>
        <p:nvSpPr>
          <p:cNvPr id="3" name="Title 2"/>
          <p:cNvSpPr>
            <a:spLocks noGrp="1"/>
          </p:cNvSpPr>
          <p:nvPr>
            <p:ph type="title"/>
          </p:nvPr>
        </p:nvSpPr>
        <p:spPr/>
        <p:txBody>
          <a:bodyPr/>
          <a:lstStyle/>
          <a:p>
            <a:pPr algn="ctr"/>
            <a:r>
              <a:rPr lang="en-US" dirty="0"/>
              <a:t>2013 Act 141 Recovery Plan Baseline Projections</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6</a:t>
            </a:fld>
            <a:endParaRPr lang="en-US" sz="1400" b="1" i="0" dirty="0">
              <a:latin typeface="Garamond"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54921914"/>
              </p:ext>
            </p:extLst>
          </p:nvPr>
        </p:nvGraphicFramePr>
        <p:xfrm>
          <a:off x="1208975" y="5276619"/>
          <a:ext cx="7213600" cy="971550"/>
        </p:xfrm>
        <a:graphic>
          <a:graphicData uri="http://schemas.openxmlformats.org/drawingml/2006/table">
            <a:tbl>
              <a:tblPr/>
              <a:tblGrid>
                <a:gridCol w="14224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965200">
                  <a:extLst>
                    <a:ext uri="{9D8B030D-6E8A-4147-A177-3AD203B41FA5}">
                      <a16:colId xmlns:a16="http://schemas.microsoft.com/office/drawing/2014/main" val="20005"/>
                    </a:ext>
                  </a:extLst>
                </a:gridCol>
                <a:gridCol w="965200">
                  <a:extLst>
                    <a:ext uri="{9D8B030D-6E8A-4147-A177-3AD203B41FA5}">
                      <a16:colId xmlns:a16="http://schemas.microsoft.com/office/drawing/2014/main" val="20006"/>
                    </a:ext>
                  </a:extLst>
                </a:gridCol>
              </a:tblGrid>
              <a:tr h="161925">
                <a:tc>
                  <a:txBody>
                    <a:bodyPr/>
                    <a:lstStyle/>
                    <a:p>
                      <a:pPr algn="ctr" fontAlgn="b"/>
                      <a:r>
                        <a:rPr lang="en-US" sz="1000" b="1" i="0" u="none" strike="noStrike" dirty="0">
                          <a:solidFill>
                            <a:srgbClr val="FFFFFF"/>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161925">
                <a:tc>
                  <a:txBody>
                    <a:bodyPr/>
                    <a:lstStyle/>
                    <a:p>
                      <a:pPr algn="ctr" fontAlgn="b"/>
                      <a:r>
                        <a:rPr lang="en-US" sz="1000" b="1" i="0" u="none" strike="noStrike" dirty="0">
                          <a:solidFill>
                            <a:srgbClr val="FFFFFF"/>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Adj. 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Projected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Projected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Projected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Projected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Projected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61925">
                <a:tc>
                  <a:txBody>
                    <a:bodyPr/>
                    <a:lstStyle/>
                    <a:p>
                      <a:pPr algn="l" fontAlgn="b"/>
                      <a:r>
                        <a:rPr lang="en-US" sz="1000" b="1" i="0" u="none" strike="noStrike" dirty="0">
                          <a:solidFill>
                            <a:srgbClr val="000000"/>
                          </a:solidFill>
                          <a:effectLst/>
                          <a:latin typeface="Arial"/>
                        </a:rPr>
                        <a:t>Total Revenues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107,261,561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108,841,777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110,775,341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113,053,560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114,923,124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116,491,684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l" fontAlgn="b"/>
                      <a:r>
                        <a:rPr lang="en-US" sz="1000" b="1" i="0" u="none" strike="noStrike" dirty="0">
                          <a:solidFill>
                            <a:srgbClr val="000000"/>
                          </a:solidFill>
                          <a:effectLst/>
                          <a:latin typeface="Arial"/>
                        </a:rPr>
                        <a:t>Total Expenditures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111,751,128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113,831,491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117,419,470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122,743,689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128,164,661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133,497,153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925">
                <a:tc>
                  <a:txBody>
                    <a:bodyPr/>
                    <a:lstStyle/>
                    <a:p>
                      <a:pPr algn="l" fontAlgn="b"/>
                      <a:r>
                        <a:rPr lang="en-US" sz="1000" b="1" i="0" u="none" strike="noStrike" dirty="0">
                          <a:solidFill>
                            <a:srgbClr val="000000"/>
                          </a:solidFill>
                          <a:effectLst/>
                          <a:latin typeface="Arial"/>
                        </a:rPr>
                        <a:t>Surplus/Deficit</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(4,489,567)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(4,989,714)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(6,644,129)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(9,690,129)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(13,241,537)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(17,005,469)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l" fontAlgn="b"/>
                      <a:r>
                        <a:rPr lang="en-US" sz="1000" b="1" i="0" u="none" strike="noStrike" dirty="0">
                          <a:solidFill>
                            <a:srgbClr val="000000"/>
                          </a:solidFill>
                          <a:effectLst/>
                          <a:latin typeface="Arial"/>
                        </a:rPr>
                        <a:t>Fund Balance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(4,200,924)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(9,190,638)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(15,834,767)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(25,524,895)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(38,766,432)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FF0000"/>
                          </a:solidFill>
                          <a:effectLst/>
                          <a:latin typeface="Arial"/>
                        </a:rPr>
                        <a:t>(55,771,901)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175" y="3789013"/>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581710530"/>
              </p:ext>
            </p:extLst>
          </p:nvPr>
        </p:nvGraphicFramePr>
        <p:xfrm>
          <a:off x="55815" y="3582644"/>
          <a:ext cx="8961120" cy="228600"/>
        </p:xfrm>
        <a:graphic>
          <a:graphicData uri="http://schemas.openxmlformats.org/drawingml/2006/table">
            <a:tbl>
              <a:tblPr/>
              <a:tblGrid>
                <a:gridCol w="8961120">
                  <a:extLst>
                    <a:ext uri="{9D8B030D-6E8A-4147-A177-3AD203B41FA5}">
                      <a16:colId xmlns:a16="http://schemas.microsoft.com/office/drawing/2014/main" val="20000"/>
                    </a:ext>
                  </a:extLst>
                </a:gridCol>
              </a:tblGrid>
              <a:tr h="1723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500" b="1" u="none" strike="noStrike" dirty="0">
                          <a:effectLst/>
                          <a:latin typeface="Arial" panose="020B0604020202020204" pitchFamily="34" charset="0"/>
                          <a:cs typeface="Arial" panose="020B0604020202020204" pitchFamily="34" charset="0"/>
                        </a:rPr>
                        <a:t>FY2013 - FY2018 General Fund Budget Projections</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6962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3775629"/>
            <a:ext cx="9239003" cy="2864612"/>
          </a:xfrm>
        </p:spPr>
        <p:txBody>
          <a:bodyPr>
            <a:normAutofit fontScale="55000" lnSpcReduction="20000"/>
          </a:bodyPr>
          <a:lstStyle/>
          <a:p>
            <a:pPr lvl="0"/>
            <a:r>
              <a:rPr lang="en-US" dirty="0"/>
              <a:t>2012-13</a:t>
            </a:r>
            <a:endParaRPr lang="en-US" sz="2000" dirty="0"/>
          </a:p>
          <a:p>
            <a:pPr lvl="1"/>
            <a:r>
              <a:rPr lang="en-US" dirty="0"/>
              <a:t>$800,000 higher Act 511 taxes than the adjusted budget used in the 2013 Act 141 Recovery Plan</a:t>
            </a:r>
          </a:p>
          <a:p>
            <a:pPr lvl="1"/>
            <a:r>
              <a:rPr lang="en-US" dirty="0"/>
              <a:t>Additional Title I and Title II revenues of $1.1 million</a:t>
            </a:r>
          </a:p>
          <a:p>
            <a:pPr lvl="1"/>
            <a:r>
              <a:rPr lang="en-US" dirty="0"/>
              <a:t>Lower-than-expected employee benefit costs, with $1.2 million unemployment compensation savings and $2.6 million medical insurance savings</a:t>
            </a:r>
            <a:endParaRPr lang="en-US" sz="600" dirty="0"/>
          </a:p>
          <a:p>
            <a:pPr lvl="0"/>
            <a:r>
              <a:rPr lang="en-US" dirty="0"/>
              <a:t>2013-14</a:t>
            </a:r>
            <a:endParaRPr lang="en-US" sz="2000" dirty="0"/>
          </a:p>
          <a:p>
            <a:pPr lvl="1"/>
            <a:r>
              <a:rPr lang="en-US" dirty="0"/>
              <a:t>Additional $5.5m of State Basic Education Funding received as part of increased funding for financially distressed school districts</a:t>
            </a:r>
            <a:endParaRPr lang="en-US" dirty="0">
              <a:solidFill>
                <a:srgbClr val="FF0000"/>
              </a:solidFill>
            </a:endParaRPr>
          </a:p>
          <a:p>
            <a:pPr marL="457200" lvl="1" indent="0">
              <a:buNone/>
            </a:pPr>
            <a:endParaRPr lang="en-US" sz="600" dirty="0">
              <a:solidFill>
                <a:srgbClr val="FF0000"/>
              </a:solidFill>
            </a:endParaRPr>
          </a:p>
          <a:p>
            <a:pPr lvl="0"/>
            <a:r>
              <a:rPr lang="en-US" dirty="0"/>
              <a:t>2014-15</a:t>
            </a:r>
            <a:endParaRPr lang="en-US" sz="2000" dirty="0"/>
          </a:p>
          <a:p>
            <a:pPr lvl="1"/>
            <a:r>
              <a:rPr lang="en-US" dirty="0"/>
              <a:t>Additional $4.1m of State Basic Education Funding received as part of increased funding for financially distressed school districts</a:t>
            </a:r>
            <a:endParaRPr lang="en-US" dirty="0">
              <a:solidFill>
                <a:srgbClr val="FF0000"/>
              </a:solidFill>
            </a:endParaRPr>
          </a:p>
          <a:p>
            <a:pPr lvl="1"/>
            <a:r>
              <a:rPr lang="en-US" dirty="0"/>
              <a:t>$500,000 higher Act 511 taxes than projected in the 2013 Act 141 Recovery Plan</a:t>
            </a:r>
          </a:p>
          <a:p>
            <a:pPr lvl="1"/>
            <a:r>
              <a:rPr lang="en-US" dirty="0"/>
              <a:t>$2.0m one-time revenues for State catch-up on PlanCon</a:t>
            </a:r>
          </a:p>
          <a:p>
            <a:pPr lvl="1"/>
            <a:r>
              <a:rPr lang="en-US" dirty="0"/>
              <a:t>$3.0m one-time working capital loan from PDE to replenish fund balance</a:t>
            </a:r>
          </a:p>
          <a:p>
            <a:pPr lvl="1"/>
            <a:r>
              <a:rPr lang="en-US" dirty="0"/>
              <a:t>Closure of New Hope Charter School and overall reduction in charter enrollment resulting in approximately $4.5m of savings</a:t>
            </a:r>
          </a:p>
          <a:p>
            <a:pPr marL="457200" lvl="1" indent="0">
              <a:buNone/>
            </a:pPr>
            <a:endParaRPr lang="en-US" sz="600" dirty="0"/>
          </a:p>
          <a:p>
            <a:r>
              <a:rPr lang="en-US" sz="2500" dirty="0"/>
              <a:t>2015-16</a:t>
            </a:r>
          </a:p>
          <a:p>
            <a:pPr lvl="1"/>
            <a:r>
              <a:rPr lang="en-US" dirty="0"/>
              <a:t>Currently a budget year, see notes regarding key assumptions on slide 11</a:t>
            </a:r>
          </a:p>
        </p:txBody>
      </p:sp>
      <p:sp>
        <p:nvSpPr>
          <p:cNvPr id="3" name="Title 2"/>
          <p:cNvSpPr>
            <a:spLocks noGrp="1"/>
          </p:cNvSpPr>
          <p:nvPr>
            <p:ph type="title"/>
          </p:nvPr>
        </p:nvSpPr>
        <p:spPr/>
        <p:txBody>
          <a:bodyPr/>
          <a:lstStyle/>
          <a:p>
            <a:pPr algn="ctr"/>
            <a:r>
              <a:rPr lang="en-US" dirty="0"/>
              <a:t>2013 Act 141 Recovery Plan vs. Actual Results</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7</a:t>
            </a:fld>
            <a:endParaRPr lang="en-US" sz="1400" b="1" i="0" dirty="0">
              <a:latin typeface="Garamond"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3243083"/>
              </p:ext>
            </p:extLst>
          </p:nvPr>
        </p:nvGraphicFramePr>
        <p:xfrm>
          <a:off x="726318" y="1879061"/>
          <a:ext cx="7721600" cy="1781175"/>
        </p:xfrm>
        <a:graphic>
          <a:graphicData uri="http://schemas.openxmlformats.org/drawingml/2006/table">
            <a:tbl>
              <a:tblPr/>
              <a:tblGrid>
                <a:gridCol w="23876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tblGrid>
              <a:tr h="161925">
                <a:tc>
                  <a:txBody>
                    <a:bodyPr/>
                    <a:lstStyle/>
                    <a:p>
                      <a:pPr algn="ctr" fontAlgn="b"/>
                      <a:r>
                        <a:rPr lang="en-US" sz="1000" b="1" i="0" u="none" strike="noStrike" dirty="0">
                          <a:solidFill>
                            <a:srgbClr val="FFFFFF"/>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2015-16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161925">
                <a:tc>
                  <a:txBody>
                    <a:bodyPr/>
                    <a:lstStyle/>
                    <a:p>
                      <a:pPr algn="ctr" fontAlgn="b"/>
                      <a:r>
                        <a:rPr lang="en-US" sz="1000" b="1" i="0" u="none" strike="noStrike" dirty="0">
                          <a:solidFill>
                            <a:srgbClr val="FFFFFF"/>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Forecast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Arial"/>
                        </a:rPr>
                        <a:t>Budget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61925">
                <a:tc>
                  <a:txBody>
                    <a:bodyPr/>
                    <a:lstStyle/>
                    <a:p>
                      <a:pPr algn="l" fontAlgn="b"/>
                      <a:r>
                        <a:rPr lang="en-US" sz="1000" b="1" i="0" u="none" strike="noStrike" dirty="0">
                          <a:solidFill>
                            <a:srgbClr val="000000"/>
                          </a:solidFill>
                          <a:effectLst/>
                          <a:latin typeface="Arial"/>
                        </a:rPr>
                        <a:t>Total Revenues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0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1925">
                <a:tc>
                  <a:txBody>
                    <a:bodyPr/>
                    <a:lstStyle/>
                    <a:p>
                      <a:pPr algn="l" fontAlgn="b"/>
                      <a:r>
                        <a:rPr lang="en-US" sz="1000" b="0" i="0" u="none" strike="noStrike" dirty="0">
                          <a:solidFill>
                            <a:srgbClr val="000000"/>
                          </a:solidFill>
                          <a:effectLst/>
                          <a:latin typeface="Arial"/>
                        </a:rPr>
                        <a:t>2013 Recovery Plan</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107,261,561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108,841,777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110,775,341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113,053,560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1925">
                <a:tc>
                  <a:txBody>
                    <a:bodyPr/>
                    <a:lstStyle/>
                    <a:p>
                      <a:pPr algn="l" fontAlgn="b"/>
                      <a:r>
                        <a:rPr lang="en-US" sz="1000" b="0" i="0" u="none" strike="noStrike" dirty="0">
                          <a:solidFill>
                            <a:srgbClr val="000000"/>
                          </a:solidFill>
                          <a:effectLst/>
                          <a:latin typeface="Arial"/>
                        </a:rPr>
                        <a:t>YCSD Financial Results</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110,015,174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115,998,067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121,907,449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126,361,067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925">
                <a:tc>
                  <a:txBody>
                    <a:bodyPr/>
                    <a:lstStyle/>
                    <a:p>
                      <a:pPr algn="l" fontAlgn="b"/>
                      <a:r>
                        <a:rPr lang="en-US" sz="1000" b="1" i="0" u="none" strike="noStrike" dirty="0">
                          <a:solidFill>
                            <a:srgbClr val="000000"/>
                          </a:solidFill>
                          <a:effectLst/>
                          <a:latin typeface="Arial"/>
                        </a:rPr>
                        <a:t>Difference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a:rPr>
                        <a:t>2,753,613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a:rPr>
                        <a:t>7,156,290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a:rPr>
                        <a:t>11,132,108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a:rPr>
                        <a:t>13,307,507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925">
                <a:tc>
                  <a:txBody>
                    <a:bodyPr/>
                    <a:lstStyle/>
                    <a:p>
                      <a:pPr algn="l" fontAlgn="b"/>
                      <a:r>
                        <a:rPr lang="en-US" sz="1000" b="1" i="0" u="none" strike="noStrike" dirty="0">
                          <a:solidFill>
                            <a:srgbClr val="000000"/>
                          </a:solidFill>
                          <a:effectLst/>
                          <a:latin typeface="Arial"/>
                        </a:rPr>
                        <a:t>Total Expenditures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endParaRPr lang="en-US"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0" i="0" u="none" strike="noStrike">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0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1925">
                <a:tc>
                  <a:txBody>
                    <a:bodyPr/>
                    <a:lstStyle/>
                    <a:p>
                      <a:pPr algn="l" fontAlgn="b"/>
                      <a:r>
                        <a:rPr lang="en-US" sz="1000" b="0" i="0" u="none" strike="noStrike" dirty="0">
                          <a:solidFill>
                            <a:srgbClr val="000000"/>
                          </a:solidFill>
                          <a:effectLst/>
                          <a:latin typeface="Arial"/>
                        </a:rPr>
                        <a:t>2013 Recovery Plan</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111,751,128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113,831,491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117,419,470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122,743,689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1925">
                <a:tc>
                  <a:txBody>
                    <a:bodyPr/>
                    <a:lstStyle/>
                    <a:p>
                      <a:pPr algn="l" fontAlgn="b"/>
                      <a:r>
                        <a:rPr lang="en-US" sz="1000" b="0" i="0" u="none" strike="noStrike" dirty="0">
                          <a:solidFill>
                            <a:srgbClr val="000000"/>
                          </a:solidFill>
                          <a:effectLst/>
                          <a:latin typeface="Arial"/>
                        </a:rPr>
                        <a:t>YCSD Financial Results</a:t>
                      </a:r>
                    </a:p>
                  </a:txBody>
                  <a:tcPr marL="171450"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108,009,759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113,094,087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110,923,636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a:rPr>
                        <a:t>128,211,515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1925">
                <a:tc>
                  <a:txBody>
                    <a:bodyPr/>
                    <a:lstStyle/>
                    <a:p>
                      <a:pPr algn="l" fontAlgn="b"/>
                      <a:r>
                        <a:rPr lang="en-US" sz="1000" b="1" i="0" u="none" strike="noStrike" dirty="0">
                          <a:solidFill>
                            <a:srgbClr val="000000"/>
                          </a:solidFill>
                          <a:effectLst/>
                          <a:latin typeface="Arial"/>
                        </a:rPr>
                        <a:t>Difference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Arial"/>
                        </a:rPr>
                        <a:t>3,741,369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Arial"/>
                        </a:rPr>
                        <a:t>737,404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Arial"/>
                        </a:rPr>
                        <a:t>6,495,834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FF0000"/>
                          </a:solidFill>
                          <a:effectLst/>
                          <a:latin typeface="Arial"/>
                        </a:rPr>
                        <a:t>(5,467,826)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1925">
                <a:tc>
                  <a:txBody>
                    <a:bodyPr/>
                    <a:lstStyle/>
                    <a:p>
                      <a:pPr algn="l" fontAlgn="b"/>
                      <a:r>
                        <a:rPr lang="en-US" sz="1000" b="1" i="0" u="none" strike="noStrike" dirty="0">
                          <a:solidFill>
                            <a:srgbClr val="000000"/>
                          </a:solidFill>
                          <a:effectLst/>
                          <a:latin typeface="Arial"/>
                        </a:rPr>
                        <a:t>Net Difference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Arial"/>
                        </a:rPr>
                        <a:t>6,494,982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Arial"/>
                        </a:rPr>
                        <a:t>7,893,694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Arial"/>
                        </a:rPr>
                        <a:t>17,627,942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000" b="1" i="0" u="none" strike="noStrike" dirty="0">
                          <a:solidFill>
                            <a:srgbClr val="000000"/>
                          </a:solidFill>
                          <a:effectLst/>
                          <a:latin typeface="Arial"/>
                        </a:rPr>
                        <a:t>7,839,681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Rectangle 1"/>
          <p:cNvSpPr/>
          <p:nvPr/>
        </p:nvSpPr>
        <p:spPr>
          <a:xfrm>
            <a:off x="83401" y="1048064"/>
            <a:ext cx="9007434" cy="584775"/>
          </a:xfrm>
          <a:prstGeom prst="rect">
            <a:avLst/>
          </a:prstGeom>
        </p:spPr>
        <p:txBody>
          <a:bodyPr wrap="square">
            <a:spAutoFit/>
          </a:bodyPr>
          <a:lstStyle/>
          <a:p>
            <a:pPr>
              <a:lnSpc>
                <a:spcPct val="80000"/>
              </a:lnSpc>
              <a:spcBef>
                <a:spcPct val="20000"/>
              </a:spcBef>
              <a:buClr>
                <a:srgbClr val="FF4501"/>
              </a:buClr>
            </a:pPr>
            <a:r>
              <a:rPr lang="en-US" sz="2000" dirty="0">
                <a:solidFill>
                  <a:srgbClr val="FF0000"/>
                </a:solidFill>
                <a:latin typeface="Arial" pitchFamily="34" charset="0"/>
                <a:cs typeface="Arial" pitchFamily="34" charset="0"/>
              </a:rPr>
              <a:t>Financially</a:t>
            </a:r>
            <a:r>
              <a:rPr lang="en-US" sz="2000" dirty="0">
                <a:latin typeface="Arial" pitchFamily="34" charset="0"/>
                <a:cs typeface="Arial" pitchFamily="34" charset="0"/>
              </a:rPr>
              <a:t> annual results have been notably better than projected until the current year. Reasons for improved performance are summarized below:</a:t>
            </a:r>
          </a:p>
        </p:txBody>
      </p:sp>
    </p:spTree>
    <p:extLst>
      <p:ext uri="{BB962C8B-B14F-4D97-AF65-F5344CB8AC3E}">
        <p14:creationId xmlns:p14="http://schemas.microsoft.com/office/powerpoint/2010/main" val="91731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0629" y="1146411"/>
            <a:ext cx="8882742" cy="3284779"/>
          </a:xfrm>
        </p:spPr>
        <p:txBody>
          <a:bodyPr>
            <a:normAutofit fontScale="92500" lnSpcReduction="10000"/>
          </a:bodyPr>
          <a:lstStyle/>
          <a:p>
            <a:pPr marL="0" lvl="0" indent="0">
              <a:buNone/>
            </a:pPr>
            <a:r>
              <a:rPr lang="en-US" dirty="0"/>
              <a:t>Steps taken by the District to improve financial position:</a:t>
            </a:r>
          </a:p>
          <a:p>
            <a:pPr marL="0" lvl="0" indent="0">
              <a:buNone/>
            </a:pPr>
            <a:endParaRPr lang="en-US" dirty="0"/>
          </a:p>
          <a:p>
            <a:r>
              <a:rPr lang="en-US" dirty="0"/>
              <a:t>District avoided need for borrowing additional money due to several factors:</a:t>
            </a:r>
          </a:p>
          <a:p>
            <a:pPr lvl="1"/>
            <a:r>
              <a:rPr lang="en-US" dirty="0"/>
              <a:t>Increased State revenues</a:t>
            </a:r>
          </a:p>
          <a:p>
            <a:pPr lvl="1"/>
            <a:r>
              <a:rPr lang="en-US" dirty="0"/>
              <a:t>Flat wages through 2014-15 limited growth in personnel expenditures</a:t>
            </a:r>
          </a:p>
          <a:p>
            <a:pPr lvl="1"/>
            <a:r>
              <a:rPr lang="en-US" dirty="0"/>
              <a:t>Decreased employee benefit expenditures, including unemployment compensation, medical insurance and prescription insurance</a:t>
            </a:r>
          </a:p>
          <a:p>
            <a:pPr lvl="1"/>
            <a:r>
              <a:rPr lang="en-US" dirty="0"/>
              <a:t>The reduction in payments to charter schools due to the closing of one of the local charter schools</a:t>
            </a:r>
          </a:p>
          <a:p>
            <a:pPr marL="0" indent="0">
              <a:buNone/>
            </a:pPr>
            <a:endParaRPr lang="en-US" dirty="0"/>
          </a:p>
        </p:txBody>
      </p:sp>
      <p:sp>
        <p:nvSpPr>
          <p:cNvPr id="3" name="Title 2"/>
          <p:cNvSpPr>
            <a:spLocks noGrp="1"/>
          </p:cNvSpPr>
          <p:nvPr>
            <p:ph type="title"/>
          </p:nvPr>
        </p:nvSpPr>
        <p:spPr/>
        <p:txBody>
          <a:bodyPr/>
          <a:lstStyle/>
          <a:p>
            <a:pPr algn="ctr"/>
            <a:r>
              <a:rPr lang="en-US" dirty="0"/>
              <a:t>Progress Since 2013 Act 141 Recovery Plan</a:t>
            </a:r>
          </a:p>
        </p:txBody>
      </p:sp>
      <p:sp>
        <p:nvSpPr>
          <p:cNvPr id="4" name="Slide Number Placeholder 4"/>
          <p:cNvSpPr>
            <a:spLocks noGrp="1"/>
          </p:cNvSpPr>
          <p:nvPr>
            <p:ph type="sldNum" sz="quarter" idx="12"/>
          </p:nvPr>
        </p:nvSpPr>
        <p:spPr>
          <a:prstGeom prst="rect">
            <a:avLst/>
          </a:prstGeom>
        </p:spPr>
        <p:txBody>
          <a:bodyPr/>
          <a:lstStyle/>
          <a:p>
            <a:pPr algn="r"/>
            <a:fld id="{B46E8BEF-84F8-4DAE-A40D-50CC264AEF27}" type="slidenum">
              <a:rPr lang="en-US" sz="1400" b="1" i="0" smtClean="0">
                <a:latin typeface="Garamond" pitchFamily="18" charset="0"/>
              </a:rPr>
              <a:pPr algn="r"/>
              <a:t>8</a:t>
            </a:fld>
            <a:endParaRPr lang="en-US" sz="1400" b="1" i="0" dirty="0">
              <a:latin typeface="Garamond" pitchFamily="18" charset="0"/>
            </a:endParaRPr>
          </a:p>
        </p:txBody>
      </p:sp>
    </p:spTree>
    <p:extLst>
      <p:ext uri="{BB962C8B-B14F-4D97-AF65-F5344CB8AC3E}">
        <p14:creationId xmlns:p14="http://schemas.microsoft.com/office/powerpoint/2010/main" val="163535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Baseline Multiyear Financial Projections</a:t>
            </a:r>
          </a:p>
        </p:txBody>
      </p:sp>
    </p:spTree>
    <p:extLst>
      <p:ext uri="{BB962C8B-B14F-4D97-AF65-F5344CB8AC3E}">
        <p14:creationId xmlns:p14="http://schemas.microsoft.com/office/powerpoint/2010/main" val="257761916"/>
      </p:ext>
    </p:extLst>
  </p:cSld>
  <p:clrMapOvr>
    <a:masterClrMapping/>
  </p:clrMapOvr>
</p:sld>
</file>

<file path=ppt/theme/theme1.xml><?xml version="1.0" encoding="utf-8"?>
<a:theme xmlns:a="http://schemas.openxmlformats.org/drawingml/2006/main" name="1_Horizontal Theme">
  <a:themeElements>
    <a:clrScheme name="PFM Color Palette">
      <a:dk1>
        <a:srgbClr val="000000"/>
      </a:dk1>
      <a:lt1>
        <a:srgbClr val="FFFFFF"/>
      </a:lt1>
      <a:dk2>
        <a:srgbClr val="FFFFFF"/>
      </a:dk2>
      <a:lt2>
        <a:srgbClr val="FFFFFF"/>
      </a:lt2>
      <a:accent1>
        <a:srgbClr val="00257E"/>
      </a:accent1>
      <a:accent2>
        <a:srgbClr val="92999D"/>
      </a:accent2>
      <a:accent3>
        <a:srgbClr val="FF6C0C"/>
      </a:accent3>
      <a:accent4>
        <a:srgbClr val="A7A133"/>
      </a:accent4>
      <a:accent5>
        <a:srgbClr val="A865BC"/>
      </a:accent5>
      <a:accent6>
        <a:srgbClr val="EED206"/>
      </a:accent6>
      <a:hlink>
        <a:srgbClr val="00257E"/>
      </a:hlink>
      <a:folHlink>
        <a:srgbClr val="FF45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orizontal Theme">
  <a:themeElements>
    <a:clrScheme name="PFM Color Palette">
      <a:dk1>
        <a:srgbClr val="000000"/>
      </a:dk1>
      <a:lt1>
        <a:srgbClr val="FFFFFF"/>
      </a:lt1>
      <a:dk2>
        <a:srgbClr val="FFFFFF"/>
      </a:dk2>
      <a:lt2>
        <a:srgbClr val="FFFFFF"/>
      </a:lt2>
      <a:accent1>
        <a:srgbClr val="00257E"/>
      </a:accent1>
      <a:accent2>
        <a:srgbClr val="92999D"/>
      </a:accent2>
      <a:accent3>
        <a:srgbClr val="FF6C0C"/>
      </a:accent3>
      <a:accent4>
        <a:srgbClr val="A7A133"/>
      </a:accent4>
      <a:accent5>
        <a:srgbClr val="A865BC"/>
      </a:accent5>
      <a:accent6>
        <a:srgbClr val="EED206"/>
      </a:accent6>
      <a:hlink>
        <a:srgbClr val="00257E"/>
      </a:hlink>
      <a:folHlink>
        <a:srgbClr val="FF45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ertical Theme">
  <a:themeElements>
    <a:clrScheme name="PFM Color Palette">
      <a:dk1>
        <a:srgbClr val="000000"/>
      </a:dk1>
      <a:lt1>
        <a:srgbClr val="FFFFFF"/>
      </a:lt1>
      <a:dk2>
        <a:srgbClr val="FFFFFF"/>
      </a:dk2>
      <a:lt2>
        <a:srgbClr val="FFFFFF"/>
      </a:lt2>
      <a:accent1>
        <a:srgbClr val="00257E"/>
      </a:accent1>
      <a:accent2>
        <a:srgbClr val="92999D"/>
      </a:accent2>
      <a:accent3>
        <a:srgbClr val="FF6C0C"/>
      </a:accent3>
      <a:accent4>
        <a:srgbClr val="A7A133"/>
      </a:accent4>
      <a:accent5>
        <a:srgbClr val="A865BC"/>
      </a:accent5>
      <a:accent6>
        <a:srgbClr val="EED206"/>
      </a:accent6>
      <a:hlink>
        <a:srgbClr val="00257E"/>
      </a:hlink>
      <a:folHlink>
        <a:srgbClr val="FF45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Vertical Theme">
  <a:themeElements>
    <a:clrScheme name="PFM Color Palette">
      <a:dk1>
        <a:srgbClr val="000000"/>
      </a:dk1>
      <a:lt1>
        <a:srgbClr val="FFFFFF"/>
      </a:lt1>
      <a:dk2>
        <a:srgbClr val="FFFFFF"/>
      </a:dk2>
      <a:lt2>
        <a:srgbClr val="FFFFFF"/>
      </a:lt2>
      <a:accent1>
        <a:srgbClr val="00257E"/>
      </a:accent1>
      <a:accent2>
        <a:srgbClr val="92999D"/>
      </a:accent2>
      <a:accent3>
        <a:srgbClr val="FF6C0C"/>
      </a:accent3>
      <a:accent4>
        <a:srgbClr val="A7A133"/>
      </a:accent4>
      <a:accent5>
        <a:srgbClr val="A865BC"/>
      </a:accent5>
      <a:accent6>
        <a:srgbClr val="EED206"/>
      </a:accent6>
      <a:hlink>
        <a:srgbClr val="00257E"/>
      </a:hlink>
      <a:folHlink>
        <a:srgbClr val="FF45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TG PPT template">
  <a:themeElements>
    <a:clrScheme name="STG">
      <a:dk1>
        <a:srgbClr val="000000"/>
      </a:dk1>
      <a:lt1>
        <a:srgbClr val="FFFFFF"/>
      </a:lt1>
      <a:dk2>
        <a:srgbClr val="000000"/>
      </a:dk2>
      <a:lt2>
        <a:srgbClr val="7F7F7F"/>
      </a:lt2>
      <a:accent1>
        <a:srgbClr val="007C59"/>
      </a:accent1>
      <a:accent2>
        <a:srgbClr val="0C1C47"/>
      </a:accent2>
      <a:accent3>
        <a:srgbClr val="AF1E2D"/>
      </a:accent3>
      <a:accent4>
        <a:srgbClr val="7F7F7F"/>
      </a:accent4>
      <a:accent5>
        <a:srgbClr val="FCD856"/>
      </a:accent5>
      <a:accent6>
        <a:srgbClr val="FFFFFF"/>
      </a:accent6>
      <a:hlink>
        <a:srgbClr val="0042C7"/>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a:solidFill>
            <a:schemeClr val="tx1"/>
          </a:solidFill>
          <a:headEnd type="none" w="med" len="med"/>
          <a:tailEnd type="none" w="med" len="med"/>
        </a:ln>
      </a:spPr>
      <a:bodyPr anchor="ctr"/>
      <a:lstStyle>
        <a:defPPr algn="ctr">
          <a:defRPr sz="1600" i="0" dirty="0" smtClean="0">
            <a:solidFill>
              <a:schemeClr val="tx1"/>
            </a:solidFill>
            <a:latin typeface="Calibri" pitchFamily="34" charset="0"/>
            <a:cs typeface="Arial" charset="0"/>
          </a:defRPr>
        </a:defPPr>
      </a:lstStyle>
      <a:style>
        <a:lnRef idx="1">
          <a:schemeClr val="accent1"/>
        </a:lnRef>
        <a:fillRef idx="2">
          <a:schemeClr val="accent1"/>
        </a:fillRef>
        <a:effectRef idx="1">
          <a:schemeClr val="accent1"/>
        </a:effectRef>
        <a:fontRef idx="minor">
          <a:schemeClr val="dk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bwMode="auto">
        <a:noFill/>
        <a:ln w="9525">
          <a:noFill/>
          <a:miter lim="800000"/>
          <a:headEnd/>
          <a:tailEnd/>
        </a:ln>
        <a:effectLst/>
      </a:spPr>
      <a:bodyPr wrap="square" lIns="45720" rIns="45720" rtlCol="0">
        <a:noAutofit/>
      </a:bodyPr>
      <a:lstStyle>
        <a:defPPr fontAlgn="auto">
          <a:spcBef>
            <a:spcPct val="50000"/>
          </a:spcBef>
          <a:spcAft>
            <a:spcPts val="0"/>
          </a:spcAft>
          <a:defRPr sz="1400" b="0" i="0" dirty="0" smtClean="0">
            <a:latin typeface="Calibri" pitchFamily="34" charset="0"/>
            <a:ea typeface="ＭＳ Ｐゴシック" charset="-128"/>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BS">
  <a:themeElements>
    <a:clrScheme name="TNTP Policy 11.03.09">
      <a:dk1>
        <a:srgbClr val="000000"/>
      </a:dk1>
      <a:lt1>
        <a:srgbClr val="FFFFFF"/>
      </a:lt1>
      <a:dk2>
        <a:srgbClr val="000000"/>
      </a:dk2>
      <a:lt2>
        <a:srgbClr val="DDDDDD"/>
      </a:lt2>
      <a:accent1>
        <a:srgbClr val="3366FF"/>
      </a:accent1>
      <a:accent2>
        <a:srgbClr val="99CCFF"/>
      </a:accent2>
      <a:accent3>
        <a:srgbClr val="FFCC00"/>
      </a:accent3>
      <a:accent4>
        <a:srgbClr val="FF9900"/>
      </a:accent4>
      <a:accent5>
        <a:srgbClr val="008000"/>
      </a:accent5>
      <a:accent6>
        <a:srgbClr val="99CC00"/>
      </a:accent6>
      <a:hlink>
        <a:srgbClr val="3366FF"/>
      </a:hlink>
      <a:folHlink>
        <a:srgbClr val="003366"/>
      </a:folHlink>
    </a:clrScheme>
    <a:fontScheme name="Profile">
      <a:majorFont>
        <a:latin typeface="Century Gothic"/>
        <a:ea typeface=""/>
        <a:cs typeface="Arial"/>
      </a:majorFont>
      <a:minorFont>
        <a:latin typeface="Book Antiqu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8AB4C7A17A6141B75334B6FB5319F1" ma:contentTypeVersion="0" ma:contentTypeDescription="Create a new document." ma:contentTypeScope="" ma:versionID="5b9d863d462c9459a138253c1d1429e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9ABB84F-639E-408A-BFFB-34B54768E560}">
  <ds:schemaRefs>
    <ds:schemaRef ds:uri="http://schemas.microsoft.com/sharepoint/v3/contenttype/forms"/>
  </ds:schemaRefs>
</ds:datastoreItem>
</file>

<file path=customXml/itemProps2.xml><?xml version="1.0" encoding="utf-8"?>
<ds:datastoreItem xmlns:ds="http://schemas.openxmlformats.org/officeDocument/2006/customXml" ds:itemID="{8F86B7D9-F4C5-4F3A-A4B0-5BB8D623E5D5}">
  <ds:schemaRef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B7782355-13CB-4830-ACDE-21163CD75D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14335</TotalTime>
  <Words>3784</Words>
  <Application>Microsoft Macintosh PowerPoint</Application>
  <PresentationFormat>On-screen Show (4:3)</PresentationFormat>
  <Paragraphs>496</Paragraphs>
  <Slides>34</Slides>
  <Notes>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34</vt:i4>
      </vt:variant>
    </vt:vector>
  </HeadingPairs>
  <TitlesOfParts>
    <vt:vector size="50" baseType="lpstr">
      <vt:lpstr>Arial</vt:lpstr>
      <vt:lpstr>Book Antiqua</vt:lpstr>
      <vt:lpstr>Calibri</vt:lpstr>
      <vt:lpstr>Century Gothic</vt:lpstr>
      <vt:lpstr>Franklin Gothic Medium</vt:lpstr>
      <vt:lpstr>Garamond</vt:lpstr>
      <vt:lpstr>Symbol</vt:lpstr>
      <vt:lpstr>Times New Roman</vt:lpstr>
      <vt:lpstr>Verdana</vt:lpstr>
      <vt:lpstr>Wingdings</vt:lpstr>
      <vt:lpstr>1_Horizontal Theme</vt:lpstr>
      <vt:lpstr>2_Horizontal Theme</vt:lpstr>
      <vt:lpstr>2_Vertical Theme</vt:lpstr>
      <vt:lpstr>3_Vertical Theme</vt:lpstr>
      <vt:lpstr>STG PPT template</vt:lpstr>
      <vt:lpstr>LBS</vt:lpstr>
      <vt:lpstr> Act 141 Recovery Plan York City School District March 16, 2016  Amended December 14, 2022  Prepared by Dr. Michael Thew, Chief Recovery Officer  in conjunction with</vt:lpstr>
      <vt:lpstr>Introduction</vt:lpstr>
      <vt:lpstr>Table of Contents</vt:lpstr>
      <vt:lpstr>Recap of Previous Plan</vt:lpstr>
      <vt:lpstr>Overview of the 2013 Act 141 Recovery Plan</vt:lpstr>
      <vt:lpstr>2013 Act 141 Recovery Plan Baseline Projections</vt:lpstr>
      <vt:lpstr>2013 Act 141 Recovery Plan vs. Actual Results</vt:lpstr>
      <vt:lpstr>Progress Since 2013 Act 141 Recovery Plan</vt:lpstr>
      <vt:lpstr>Baseline Multiyear Financial Projections</vt:lpstr>
      <vt:lpstr>Current Budget Realities</vt:lpstr>
      <vt:lpstr>Revised Baseline Multiyear Projection Assumptions</vt:lpstr>
      <vt:lpstr>Baseline Multiyear Financial Forecast</vt:lpstr>
      <vt:lpstr>Environmental Factors</vt:lpstr>
      <vt:lpstr>Academic Plan</vt:lpstr>
      <vt:lpstr>Mass Insight Partnership </vt:lpstr>
      <vt:lpstr>Multiple Levers for District-Wide Improvement</vt:lpstr>
      <vt:lpstr>Mass Insight Education and the School District of the City of York  reviewed 10 district diagnostic domains</vt:lpstr>
      <vt:lpstr>Mass Insight Education and the School District of the City of York’s major findings around the 10 domains:</vt:lpstr>
      <vt:lpstr>Mass Insight Education and the School District of the City of York’s major findings around progress made since the 2013 Recovery Plan include:</vt:lpstr>
      <vt:lpstr>Mass Insight Education and the School District of the City of York identified five priority areas for improvement:</vt:lpstr>
      <vt:lpstr>Priority Selection: Using Urgency &amp; Difficulty to Guide Decision-Making</vt:lpstr>
      <vt:lpstr>Revised July 20, 2022</vt:lpstr>
      <vt:lpstr>District Theory of Action</vt:lpstr>
      <vt:lpstr>Revised District Theory of Action </vt:lpstr>
      <vt:lpstr>YCSD’s Core Values and Beliefs</vt:lpstr>
      <vt:lpstr>Recovery Plan Goals Overview</vt:lpstr>
      <vt:lpstr>Amended Academic Goal 1</vt:lpstr>
      <vt:lpstr>Amended Academic Goal 2</vt:lpstr>
      <vt:lpstr>Amended Academic Goal 3</vt:lpstr>
      <vt:lpstr>Exit Criteria</vt:lpstr>
      <vt:lpstr> Exit Criteria </vt:lpstr>
      <vt:lpstr>Revised Exit Criteria </vt:lpstr>
      <vt:lpstr>Conclusion</vt:lpstr>
      <vt:lpstr>Revised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McKelvie</dc:creator>
  <cp:lastModifiedBy>Dr. Andrea Berry</cp:lastModifiedBy>
  <cp:revision>838</cp:revision>
  <cp:lastPrinted>2015-11-13T15:47:19Z</cp:lastPrinted>
  <dcterms:created xsi:type="dcterms:W3CDTF">2012-06-11T17:46:10Z</dcterms:created>
  <dcterms:modified xsi:type="dcterms:W3CDTF">2022-12-14T19:24:31Z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0x0101000E8AB4C7A17A6141B75334B6FB5319F1</vt:lpwstr>
  </property>
</Properties>
</file>